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9" r:id="rId2"/>
    <p:sldId id="314" r:id="rId3"/>
    <p:sldId id="316" r:id="rId4"/>
    <p:sldId id="317" r:id="rId5"/>
    <p:sldId id="318" r:id="rId6"/>
    <p:sldId id="319" r:id="rId7"/>
    <p:sldId id="320" r:id="rId8"/>
    <p:sldId id="277" r:id="rId9"/>
    <p:sldId id="278"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73EE"/>
    <a:srgbClr val="EAEFF7"/>
    <a:srgbClr val="D2DEEF"/>
    <a:srgbClr val="1F4E79"/>
    <a:srgbClr val="E3C9F7"/>
    <a:srgbClr val="6E0876"/>
    <a:srgbClr val="731AB6"/>
    <a:srgbClr val="740A47"/>
    <a:srgbClr val="720C4E"/>
    <a:srgbClr val="700E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3" autoAdjust="0"/>
    <p:restoredTop sz="77608" autoAdjust="0"/>
  </p:normalViewPr>
  <p:slideViewPr>
    <p:cSldViewPr snapToGrid="0" showGuides="1">
      <p:cViewPr varScale="1">
        <p:scale>
          <a:sx n="80" d="100"/>
          <a:sy n="80" d="100"/>
        </p:scale>
        <p:origin x="126" y="240"/>
      </p:cViewPr>
      <p:guideLst>
        <p:guide orient="horz" pos="2137"/>
        <p:guide pos="384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2021/3/3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62809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3280203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a:t>
            </a:fld>
            <a:endParaRPr lang="zh-CN" altLang="en-US"/>
          </a:p>
        </p:txBody>
      </p:sp>
    </p:spTree>
    <p:extLst>
      <p:ext uri="{BB962C8B-B14F-4D97-AF65-F5344CB8AC3E}">
        <p14:creationId xmlns:p14="http://schemas.microsoft.com/office/powerpoint/2010/main" val="230842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3</a:t>
            </a:fld>
            <a:endParaRPr lang="zh-CN" altLang="en-US"/>
          </a:p>
        </p:txBody>
      </p:sp>
    </p:spTree>
    <p:extLst>
      <p:ext uri="{BB962C8B-B14F-4D97-AF65-F5344CB8AC3E}">
        <p14:creationId xmlns:p14="http://schemas.microsoft.com/office/powerpoint/2010/main" val="2258629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4</a:t>
            </a:fld>
            <a:endParaRPr lang="zh-CN" altLang="en-US"/>
          </a:p>
        </p:txBody>
      </p:sp>
    </p:spTree>
    <p:extLst>
      <p:ext uri="{BB962C8B-B14F-4D97-AF65-F5344CB8AC3E}">
        <p14:creationId xmlns:p14="http://schemas.microsoft.com/office/powerpoint/2010/main" val="495459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5</a:t>
            </a:fld>
            <a:endParaRPr lang="zh-CN" altLang="en-US"/>
          </a:p>
        </p:txBody>
      </p:sp>
    </p:spTree>
    <p:extLst>
      <p:ext uri="{BB962C8B-B14F-4D97-AF65-F5344CB8AC3E}">
        <p14:creationId xmlns:p14="http://schemas.microsoft.com/office/powerpoint/2010/main" val="245111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6</a:t>
            </a:fld>
            <a:endParaRPr lang="zh-CN" altLang="en-US"/>
          </a:p>
        </p:txBody>
      </p:sp>
    </p:spTree>
    <p:extLst>
      <p:ext uri="{BB962C8B-B14F-4D97-AF65-F5344CB8AC3E}">
        <p14:creationId xmlns:p14="http://schemas.microsoft.com/office/powerpoint/2010/main" val="2243133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7.tmp"/><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slideLayout" Target="../slideLayouts/slideLayout7.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2.xml"/><Relationship Id="rId7" Type="http://schemas.openxmlformats.org/officeDocument/2006/relationships/image" Target="../media/image9.wmf"/><Relationship Id="rId2" Type="http://schemas.openxmlformats.org/officeDocument/2006/relationships/tags" Target="../tags/tag18.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wmf"/><Relationship Id="rId5" Type="http://schemas.openxmlformats.org/officeDocument/2006/relationships/image" Target="../media/image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信息隐藏算法性能指标</a:t>
            </a:r>
            <a:endParaRPr lang="zh-CN" altLang="en-US" sz="4000" dirty="0">
              <a:solidFill>
                <a:srgbClr val="002060"/>
              </a:solidFill>
              <a:effectLst/>
              <a:latin typeface="思源黑体 CN Heavy" panose="020B0A00000000000000" pitchFamily="34" charset="-122"/>
              <a:ea typeface="思源黑体 CN Heavy" panose="020B0A00000000000000" pitchFamily="34" charset="-122"/>
              <a:cs typeface="+mn-ea"/>
              <a:sym typeface="+mn-lt"/>
            </a:endParaRP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163897" y="664139"/>
            <a:ext cx="5864206" cy="1109044"/>
            <a:chOff x="3279913" y="488294"/>
            <a:chExt cx="5864206" cy="1109044"/>
          </a:xfrm>
        </p:grpSpPr>
        <p:grpSp>
          <p:nvGrpSpPr>
            <p:cNvPr id="14" name="组合 13"/>
            <p:cNvGrpSpPr/>
            <p:nvPr/>
          </p:nvGrpSpPr>
          <p:grpSpPr>
            <a:xfrm>
              <a:off x="3279913" y="909457"/>
              <a:ext cx="5864206" cy="687881"/>
              <a:chOff x="3279913" y="909457"/>
              <a:chExt cx="5864206" cy="687881"/>
            </a:xfrm>
          </p:grpSpPr>
          <p:sp>
            <p:nvSpPr>
              <p:cNvPr id="10" name="矩形: 圆角 9"/>
              <p:cNvSpPr/>
              <p:nvPr/>
            </p:nvSpPr>
            <p:spPr>
              <a:xfrm>
                <a:off x="3279913" y="909457"/>
                <a:ext cx="5864206"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4288353"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信息隐藏算法性能指标</a:t>
                </a: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8" name="组合 167"/>
          <p:cNvGrpSpPr/>
          <p:nvPr/>
        </p:nvGrpSpPr>
        <p:grpSpPr>
          <a:xfrm>
            <a:off x="1087569" y="1815034"/>
            <a:ext cx="2255652" cy="840284"/>
            <a:chOff x="3135993" y="1051060"/>
            <a:chExt cx="2255652" cy="840284"/>
          </a:xfrm>
        </p:grpSpPr>
        <p:sp>
          <p:nvSpPr>
            <p:cNvPr id="171" name="矩形: 圆角 170"/>
            <p:cNvSpPr/>
            <p:nvPr/>
          </p:nvSpPr>
          <p:spPr>
            <a:xfrm>
              <a:off x="3839427" y="1280937"/>
              <a:ext cx="155221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2" name="矩形 171"/>
            <p:cNvSpPr/>
            <p:nvPr/>
          </p:nvSpPr>
          <p:spPr>
            <a:xfrm>
              <a:off x="3972879"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透明性</a:t>
              </a:r>
            </a:p>
          </p:txBody>
        </p:sp>
        <p:sp>
          <p:nvSpPr>
            <p:cNvPr id="173" name="矩形 17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174" name="直接连接符 173"/>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087569" y="2908242"/>
            <a:ext cx="9989727" cy="2706529"/>
            <a:chOff x="887823" y="2928712"/>
            <a:chExt cx="9989727" cy="2706529"/>
          </a:xfrm>
        </p:grpSpPr>
        <p:sp>
          <p:nvSpPr>
            <p:cNvPr id="179" name="矩形: 圆角 178"/>
            <p:cNvSpPr/>
            <p:nvPr/>
          </p:nvSpPr>
          <p:spPr>
            <a:xfrm>
              <a:off x="887823" y="2928712"/>
              <a:ext cx="9989727" cy="2706529"/>
            </a:xfrm>
            <a:prstGeom prst="roundRect">
              <a:avLst>
                <a:gd name="adj" fmla="val 798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7" name="矩形 176"/>
            <p:cNvSpPr/>
            <p:nvPr/>
          </p:nvSpPr>
          <p:spPr>
            <a:xfrm>
              <a:off x="1097098" y="3012878"/>
              <a:ext cx="9571176" cy="2454070"/>
            </a:xfrm>
            <a:prstGeom prst="rect">
              <a:avLst/>
            </a:prstGeom>
          </p:spPr>
          <p:txBody>
            <a:bodyPr wrap="square">
              <a:spAutoFit/>
            </a:bodyPr>
            <a:lstStyle/>
            <a:p>
              <a:pPr fontAlgn="base">
                <a:lnSpc>
                  <a:spcPct val="130000"/>
                </a:lnSpc>
                <a:spcAft>
                  <a:spcPct val="0"/>
                </a:spcAft>
                <a:defRPr/>
              </a:pPr>
              <a:r>
                <a:rPr lang="zh-CN" altLang="en-US" sz="2400" dirty="0">
                  <a:latin typeface="+mn-ea"/>
                </a:rPr>
                <a:t>         信息隐藏的首要特性是透明性，也称为不可感知性，透明性是指嵌入的秘密信息导致隐写载体信号质量变化的程度。即在被保护信息中嵌入数字水印后应不引起原宿主媒体质量的显著下降和视听觉效果的明显变化，不能影响隐写载休的正常使用。也就是说隐写载体如果仅仅是通过人类听觉或者视觉系统很难察觉有异常。</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68"/>
                                        </p:tgtEl>
                                        <p:attrNameLst>
                                          <p:attrName>style.visibility</p:attrName>
                                        </p:attrNameLst>
                                      </p:cBhvr>
                                      <p:to>
                                        <p:strVal val="visible"/>
                                      </p:to>
                                    </p:set>
                                    <p:anim calcmode="lin" valueType="num">
                                      <p:cBhvr>
                                        <p:cTn id="13" dur="500" fill="hold"/>
                                        <p:tgtEl>
                                          <p:spTgt spid="168"/>
                                        </p:tgtEl>
                                        <p:attrNameLst>
                                          <p:attrName>ppt_x</p:attrName>
                                        </p:attrNameLst>
                                      </p:cBhvr>
                                      <p:tavLst>
                                        <p:tav tm="0">
                                          <p:val>
                                            <p:strVal val="#ppt_x-#ppt_w/2"/>
                                          </p:val>
                                        </p:tav>
                                        <p:tav tm="100000">
                                          <p:val>
                                            <p:strVal val="#ppt_x"/>
                                          </p:val>
                                        </p:tav>
                                      </p:tavLst>
                                    </p:anim>
                                    <p:anim calcmode="lin" valueType="num">
                                      <p:cBhvr>
                                        <p:cTn id="14" dur="500" fill="hold"/>
                                        <p:tgtEl>
                                          <p:spTgt spid="168"/>
                                        </p:tgtEl>
                                        <p:attrNameLst>
                                          <p:attrName>ppt_y</p:attrName>
                                        </p:attrNameLst>
                                      </p:cBhvr>
                                      <p:tavLst>
                                        <p:tav tm="0">
                                          <p:val>
                                            <p:strVal val="#ppt_y"/>
                                          </p:val>
                                        </p:tav>
                                        <p:tav tm="100000">
                                          <p:val>
                                            <p:strVal val="#ppt_y"/>
                                          </p:val>
                                        </p:tav>
                                      </p:tavLst>
                                    </p:anim>
                                    <p:anim calcmode="lin" valueType="num">
                                      <p:cBhvr>
                                        <p:cTn id="15" dur="500" fill="hold"/>
                                        <p:tgtEl>
                                          <p:spTgt spid="168"/>
                                        </p:tgtEl>
                                        <p:attrNameLst>
                                          <p:attrName>ppt_w</p:attrName>
                                        </p:attrNameLst>
                                      </p:cBhvr>
                                      <p:tavLst>
                                        <p:tav tm="0">
                                          <p:val>
                                            <p:fltVal val="0"/>
                                          </p:val>
                                        </p:tav>
                                        <p:tav tm="100000">
                                          <p:val>
                                            <p:strVal val="#ppt_w"/>
                                          </p:val>
                                        </p:tav>
                                      </p:tavLst>
                                    </p:anim>
                                    <p:anim calcmode="lin" valueType="num">
                                      <p:cBhvr>
                                        <p:cTn id="16" dur="500" fill="hold"/>
                                        <p:tgtEl>
                                          <p:spTgt spid="168"/>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组合 167"/>
          <p:cNvGrpSpPr/>
          <p:nvPr/>
        </p:nvGrpSpPr>
        <p:grpSpPr>
          <a:xfrm>
            <a:off x="1087569" y="823087"/>
            <a:ext cx="2255652" cy="840284"/>
            <a:chOff x="3135993" y="1051060"/>
            <a:chExt cx="2255652" cy="840284"/>
          </a:xfrm>
        </p:grpSpPr>
        <p:sp>
          <p:nvSpPr>
            <p:cNvPr id="171" name="矩形: 圆角 170"/>
            <p:cNvSpPr/>
            <p:nvPr/>
          </p:nvSpPr>
          <p:spPr>
            <a:xfrm>
              <a:off x="3839427" y="1280937"/>
              <a:ext cx="155221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2" name="矩形 171"/>
            <p:cNvSpPr/>
            <p:nvPr/>
          </p:nvSpPr>
          <p:spPr>
            <a:xfrm>
              <a:off x="3972879"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鲁棒性</a:t>
              </a:r>
            </a:p>
          </p:txBody>
        </p:sp>
        <p:sp>
          <p:nvSpPr>
            <p:cNvPr id="173" name="矩形 17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174" name="直接连接符 173"/>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3709541" y="1144748"/>
            <a:ext cx="4772918" cy="5231411"/>
            <a:chOff x="1419126" y="2735782"/>
            <a:chExt cx="3318781" cy="3637587"/>
          </a:xfrm>
        </p:grpSpPr>
        <p:grpSp>
          <p:nvGrpSpPr>
            <p:cNvPr id="8" name="组合 7"/>
            <p:cNvGrpSpPr/>
            <p:nvPr/>
          </p:nvGrpSpPr>
          <p:grpSpPr>
            <a:xfrm>
              <a:off x="1419126" y="2735782"/>
              <a:ext cx="3318781" cy="3637587"/>
              <a:chOff x="1980913" y="3125907"/>
              <a:chExt cx="3318781" cy="3637587"/>
            </a:xfrm>
          </p:grpSpPr>
          <p:sp>
            <p:nvSpPr>
              <p:cNvPr id="10" name="椭圆 9"/>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endParaRPr lang="zh-CN" altLang="en-US" sz="2600" dirty="0"/>
              </a:p>
            </p:txBody>
          </p:sp>
          <p:pic>
            <p:nvPicPr>
              <p:cNvPr id="11" name="图片 10"/>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9" name="矩形 8"/>
            <p:cNvSpPr/>
            <p:nvPr/>
          </p:nvSpPr>
          <p:spPr>
            <a:xfrm>
              <a:off x="1518679" y="3160643"/>
              <a:ext cx="3114139" cy="2035549"/>
            </a:xfrm>
            <a:prstGeom prst="rect">
              <a:avLst/>
            </a:prstGeom>
          </p:spPr>
          <p:txBody>
            <a:bodyPr wrap="square">
              <a:spAutoFit/>
            </a:bodyPr>
            <a:lstStyle/>
            <a:p>
              <a:pPr algn="ctr" fontAlgn="base">
                <a:lnSpc>
                  <a:spcPct val="120000"/>
                </a:lnSpc>
                <a:spcAft>
                  <a:spcPct val="0"/>
                </a:spcAft>
                <a:defRPr/>
              </a:pPr>
              <a:r>
                <a:rPr lang="zh-CN" altLang="en-US" sz="2600" dirty="0">
                  <a:solidFill>
                    <a:schemeClr val="tx1">
                      <a:lumMod val="85000"/>
                      <a:lumOff val="15000"/>
                    </a:schemeClr>
                  </a:solidFill>
                </a:rPr>
                <a:t>鲁棒性也称稳健性，</a:t>
              </a:r>
              <a:endParaRPr lang="en-US" altLang="zh-CN" sz="2600" dirty="0">
                <a:solidFill>
                  <a:schemeClr val="tx1">
                    <a:lumMod val="85000"/>
                    <a:lumOff val="15000"/>
                  </a:schemeClr>
                </a:solidFill>
              </a:endParaRPr>
            </a:p>
            <a:p>
              <a:pPr algn="ctr" fontAlgn="base">
                <a:lnSpc>
                  <a:spcPct val="120000"/>
                </a:lnSpc>
                <a:spcAft>
                  <a:spcPct val="0"/>
                </a:spcAft>
                <a:defRPr/>
              </a:pPr>
              <a:r>
                <a:rPr lang="zh-CN" altLang="en-US" sz="2600" dirty="0">
                  <a:solidFill>
                    <a:schemeClr val="tx1">
                      <a:lumMod val="85000"/>
                      <a:lumOff val="15000"/>
                    </a:schemeClr>
                  </a:solidFill>
                </a:rPr>
                <a:t>是指隐藏的秘密信息抵抗</a:t>
              </a:r>
              <a:endParaRPr lang="en-US" altLang="zh-CN" sz="2600" dirty="0">
                <a:solidFill>
                  <a:schemeClr val="tx1">
                    <a:lumMod val="85000"/>
                    <a:lumOff val="15000"/>
                  </a:schemeClr>
                </a:solidFill>
              </a:endParaRPr>
            </a:p>
            <a:p>
              <a:pPr algn="ctr" fontAlgn="base">
                <a:lnSpc>
                  <a:spcPct val="120000"/>
                </a:lnSpc>
                <a:spcAft>
                  <a:spcPct val="0"/>
                </a:spcAft>
                <a:defRPr/>
              </a:pPr>
              <a:r>
                <a:rPr lang="zh-CN" altLang="en-US" sz="2600" dirty="0">
                  <a:solidFill>
                    <a:schemeClr val="tx1">
                      <a:lumMod val="85000"/>
                      <a:lumOff val="15000"/>
                    </a:schemeClr>
                  </a:solidFill>
                </a:rPr>
                <a:t>各种信号处理和攻击的能力，鲁棒性水印通常不会因常见的信号处理和攻击而丢失</a:t>
              </a:r>
              <a:endParaRPr lang="en-US" altLang="zh-CN" sz="2600" dirty="0">
                <a:solidFill>
                  <a:schemeClr val="tx1">
                    <a:lumMod val="85000"/>
                    <a:lumOff val="15000"/>
                  </a:schemeClr>
                </a:solidFill>
              </a:endParaRPr>
            </a:p>
            <a:p>
              <a:pPr algn="ctr" fontAlgn="base">
                <a:lnSpc>
                  <a:spcPct val="120000"/>
                </a:lnSpc>
                <a:spcAft>
                  <a:spcPct val="0"/>
                </a:spcAft>
                <a:defRPr/>
              </a:pPr>
              <a:r>
                <a:rPr lang="zh-CN" altLang="en-US" sz="2600" dirty="0">
                  <a:solidFill>
                    <a:schemeClr val="tx1">
                      <a:lumMod val="85000"/>
                      <a:lumOff val="15000"/>
                    </a:schemeClr>
                  </a:solidFill>
                </a:rPr>
                <a:t>隐藏的水印信息。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p:cTn id="7" dur="500" fill="hold"/>
                                        <p:tgtEl>
                                          <p:spTgt spid="168"/>
                                        </p:tgtEl>
                                        <p:attrNameLst>
                                          <p:attrName>ppt_x</p:attrName>
                                        </p:attrNameLst>
                                      </p:cBhvr>
                                      <p:tavLst>
                                        <p:tav tm="0">
                                          <p:val>
                                            <p:strVal val="#ppt_x-#ppt_w/2"/>
                                          </p:val>
                                        </p:tav>
                                        <p:tav tm="100000">
                                          <p:val>
                                            <p:strVal val="#ppt_x"/>
                                          </p:val>
                                        </p:tav>
                                      </p:tavLst>
                                    </p:anim>
                                    <p:anim calcmode="lin" valueType="num">
                                      <p:cBhvr>
                                        <p:cTn id="8" dur="500" fill="hold"/>
                                        <p:tgtEl>
                                          <p:spTgt spid="168"/>
                                        </p:tgtEl>
                                        <p:attrNameLst>
                                          <p:attrName>ppt_y</p:attrName>
                                        </p:attrNameLst>
                                      </p:cBhvr>
                                      <p:tavLst>
                                        <p:tav tm="0">
                                          <p:val>
                                            <p:strVal val="#ppt_y"/>
                                          </p:val>
                                        </p:tav>
                                        <p:tav tm="100000">
                                          <p:val>
                                            <p:strVal val="#ppt_y"/>
                                          </p:val>
                                        </p:tav>
                                      </p:tavLst>
                                    </p:anim>
                                    <p:anim calcmode="lin" valueType="num">
                                      <p:cBhvr>
                                        <p:cTn id="9" dur="500" fill="hold"/>
                                        <p:tgtEl>
                                          <p:spTgt spid="168"/>
                                        </p:tgtEl>
                                        <p:attrNameLst>
                                          <p:attrName>ppt_w</p:attrName>
                                        </p:attrNameLst>
                                      </p:cBhvr>
                                      <p:tavLst>
                                        <p:tav tm="0">
                                          <p:val>
                                            <p:fltVal val="0"/>
                                          </p:val>
                                        </p:tav>
                                        <p:tav tm="100000">
                                          <p:val>
                                            <p:strVal val="#ppt_w"/>
                                          </p:val>
                                        </p:tav>
                                      </p:tavLst>
                                    </p:anim>
                                    <p:anim calcmode="lin" valueType="num">
                                      <p:cBhvr>
                                        <p:cTn id="10" dur="500" fill="hold"/>
                                        <p:tgtEl>
                                          <p:spTgt spid="16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12"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strips(downLef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组合 167"/>
          <p:cNvGrpSpPr/>
          <p:nvPr/>
        </p:nvGrpSpPr>
        <p:grpSpPr>
          <a:xfrm>
            <a:off x="1087569" y="823087"/>
            <a:ext cx="2591296" cy="840284"/>
            <a:chOff x="3135993" y="1051060"/>
            <a:chExt cx="2591296" cy="840284"/>
          </a:xfrm>
        </p:grpSpPr>
        <p:sp>
          <p:nvSpPr>
            <p:cNvPr id="171" name="矩形: 圆角 170"/>
            <p:cNvSpPr/>
            <p:nvPr/>
          </p:nvSpPr>
          <p:spPr>
            <a:xfrm>
              <a:off x="3839427" y="1280937"/>
              <a:ext cx="1887862"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2" name="矩形 171"/>
            <p:cNvSpPr/>
            <p:nvPr/>
          </p:nvSpPr>
          <p:spPr>
            <a:xfrm>
              <a:off x="3972879" y="1333399"/>
              <a:ext cx="162095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隐藏容量</a:t>
              </a:r>
            </a:p>
          </p:txBody>
        </p:sp>
        <p:sp>
          <p:nvSpPr>
            <p:cNvPr id="173" name="矩形 17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174" name="直接连接符 173"/>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868998" y="1744175"/>
            <a:ext cx="9913302" cy="505844"/>
          </a:xfrm>
          <a:prstGeom prst="rect">
            <a:avLst/>
          </a:prstGeom>
          <a:noFill/>
          <a:ln w="9525">
            <a:noFill/>
          </a:ln>
        </p:spPr>
        <p:txBody>
          <a:bodyPr wrap="square">
            <a:spAutoFit/>
          </a:bodyPr>
          <a:lstStyle/>
          <a:p>
            <a:pPr fontAlgn="auto">
              <a:lnSpc>
                <a:spcPct val="120000"/>
              </a:lnSpc>
            </a:pPr>
            <a:r>
              <a:rPr lang="zh-CN" altLang="en-US" sz="2400" dirty="0">
                <a:solidFill>
                  <a:schemeClr val="tx1">
                    <a:lumMod val="85000"/>
                    <a:lumOff val="15000"/>
                  </a:schemeClr>
                </a:solidFill>
                <a:latin typeface="+mn-ea"/>
                <a:cs typeface="黑体" panose="02010609060101010101" pitchFamily="49" charset="-122"/>
              </a:rPr>
              <a:t>隐藏秘密信息的容量指在单位时间或一幅作品中能嵌入水印的比特数。</a:t>
            </a:r>
          </a:p>
        </p:txBody>
      </p:sp>
      <p:grpSp>
        <p:nvGrpSpPr>
          <p:cNvPr id="13" name="组合 12"/>
          <p:cNvGrpSpPr/>
          <p:nvPr/>
        </p:nvGrpSpPr>
        <p:grpSpPr>
          <a:xfrm>
            <a:off x="1006884" y="2845192"/>
            <a:ext cx="3169602" cy="2462875"/>
            <a:chOff x="1076853" y="5080315"/>
            <a:chExt cx="5054600" cy="2996703"/>
          </a:xfrm>
        </p:grpSpPr>
        <p:cxnSp>
          <p:nvCxnSpPr>
            <p:cNvPr id="14" name="直接连接符 13"/>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5" name="矩形: 圆角 14"/>
            <p:cNvSpPr/>
            <p:nvPr/>
          </p:nvSpPr>
          <p:spPr>
            <a:xfrm>
              <a:off x="1076853" y="5228958"/>
              <a:ext cx="5054600" cy="2848060"/>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6" name="矩形 15"/>
          <p:cNvSpPr/>
          <p:nvPr/>
        </p:nvSpPr>
        <p:spPr>
          <a:xfrm>
            <a:off x="1073055" y="3440366"/>
            <a:ext cx="2992837" cy="1291590"/>
          </a:xfrm>
          <a:prstGeom prst="rect">
            <a:avLst/>
          </a:prstGeom>
        </p:spPr>
        <p:txBody>
          <a:bodyPr wrap="square">
            <a:spAutoFit/>
          </a:bodyPr>
          <a:lstStyle/>
          <a:p>
            <a:pPr fontAlgn="base">
              <a:lnSpc>
                <a:spcPct val="130000"/>
              </a:lnSpc>
              <a:spcAft>
                <a:spcPct val="0"/>
              </a:spcAft>
              <a:defRPr/>
            </a:pPr>
            <a:r>
              <a:rPr lang="zh-CN" altLang="en-US" sz="2000" dirty="0">
                <a:solidFill>
                  <a:schemeClr val="tx1">
                    <a:lumMod val="85000"/>
                    <a:lumOff val="15000"/>
                  </a:schemeClr>
                </a:solidFill>
                <a:latin typeface="+mn-ea"/>
              </a:rPr>
              <a:t>         对于一幅图片而言，数据容量是指嵌入在此幅图像中的所有比特数。</a:t>
            </a:r>
          </a:p>
        </p:txBody>
      </p:sp>
      <p:grpSp>
        <p:nvGrpSpPr>
          <p:cNvPr id="17" name="组合 16"/>
          <p:cNvGrpSpPr/>
          <p:nvPr/>
        </p:nvGrpSpPr>
        <p:grpSpPr>
          <a:xfrm>
            <a:off x="4493034" y="2845192"/>
            <a:ext cx="3169602" cy="2462871"/>
            <a:chOff x="1076853" y="5080315"/>
            <a:chExt cx="5054600" cy="2996698"/>
          </a:xfrm>
        </p:grpSpPr>
        <p:cxnSp>
          <p:nvCxnSpPr>
            <p:cNvPr id="18" name="直接连接符 17"/>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9" name="矩形: 圆角 18"/>
            <p:cNvSpPr/>
            <p:nvPr/>
          </p:nvSpPr>
          <p:spPr>
            <a:xfrm>
              <a:off x="1076853" y="5228958"/>
              <a:ext cx="5054600" cy="284805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0" name="矩形 19"/>
          <p:cNvSpPr/>
          <p:nvPr/>
        </p:nvSpPr>
        <p:spPr>
          <a:xfrm>
            <a:off x="4677102" y="3258813"/>
            <a:ext cx="2970808" cy="1660326"/>
          </a:xfrm>
          <a:prstGeom prst="rect">
            <a:avLst/>
          </a:prstGeom>
        </p:spPr>
        <p:txBody>
          <a:bodyPr wrap="square">
            <a:spAutoFit/>
          </a:bodyPr>
          <a:lstStyle/>
          <a:p>
            <a:pPr fontAlgn="base">
              <a:lnSpc>
                <a:spcPct val="130000"/>
              </a:lnSpc>
              <a:spcAft>
                <a:spcPct val="0"/>
              </a:spcAft>
              <a:defRPr/>
            </a:pPr>
            <a:r>
              <a:rPr lang="zh-CN" altLang="en-US" sz="2000" dirty="0">
                <a:solidFill>
                  <a:schemeClr val="tx1">
                    <a:lumMod val="85000"/>
                    <a:lumOff val="15000"/>
                  </a:schemeClr>
                </a:solidFill>
                <a:latin typeface="+mn-ea"/>
              </a:rPr>
              <a:t>         对于音频而言，数据容量即指一秒传输过程中所嵌入秘密信息的比特数。</a:t>
            </a:r>
          </a:p>
        </p:txBody>
      </p:sp>
      <p:grpSp>
        <p:nvGrpSpPr>
          <p:cNvPr id="21" name="组合 20"/>
          <p:cNvGrpSpPr/>
          <p:nvPr/>
        </p:nvGrpSpPr>
        <p:grpSpPr>
          <a:xfrm>
            <a:off x="7975720" y="2845192"/>
            <a:ext cx="3169602" cy="2462867"/>
            <a:chOff x="1076853" y="5080315"/>
            <a:chExt cx="5054600" cy="2996693"/>
          </a:xfrm>
        </p:grpSpPr>
        <p:cxnSp>
          <p:nvCxnSpPr>
            <p:cNvPr id="22" name="直接连接符 21"/>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3" name="矩形: 圆角 22"/>
            <p:cNvSpPr/>
            <p:nvPr/>
          </p:nvSpPr>
          <p:spPr>
            <a:xfrm>
              <a:off x="1076853" y="5228958"/>
              <a:ext cx="5054600" cy="2848050"/>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4" name="矩形 23"/>
          <p:cNvSpPr/>
          <p:nvPr/>
        </p:nvSpPr>
        <p:spPr>
          <a:xfrm>
            <a:off x="8185463" y="3258813"/>
            <a:ext cx="2904454" cy="1660326"/>
          </a:xfrm>
          <a:prstGeom prst="rect">
            <a:avLst/>
          </a:prstGeom>
        </p:spPr>
        <p:txBody>
          <a:bodyPr wrap="square">
            <a:spAutoFit/>
          </a:bodyPr>
          <a:lstStyle/>
          <a:p>
            <a:pPr fontAlgn="base">
              <a:lnSpc>
                <a:spcPct val="130000"/>
              </a:lnSpc>
              <a:spcAft>
                <a:spcPct val="0"/>
              </a:spcAft>
              <a:defRPr/>
            </a:pPr>
            <a:r>
              <a:rPr lang="zh-CN" altLang="en-US" sz="2000" dirty="0">
                <a:solidFill>
                  <a:schemeClr val="tx1">
                    <a:lumMod val="85000"/>
                    <a:lumOff val="15000"/>
                  </a:schemeClr>
                </a:solidFill>
                <a:latin typeface="+mn-ea"/>
              </a:rPr>
              <a:t>         对于视频而言，数据容量既可指每一帧中嵌入的比特数，也可指每一秒内嵌入的比特数。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p:cTn id="7" dur="500" fill="hold"/>
                                        <p:tgtEl>
                                          <p:spTgt spid="168"/>
                                        </p:tgtEl>
                                        <p:attrNameLst>
                                          <p:attrName>ppt_x</p:attrName>
                                        </p:attrNameLst>
                                      </p:cBhvr>
                                      <p:tavLst>
                                        <p:tav tm="0">
                                          <p:val>
                                            <p:strVal val="#ppt_x-#ppt_w/2"/>
                                          </p:val>
                                        </p:tav>
                                        <p:tav tm="100000">
                                          <p:val>
                                            <p:strVal val="#ppt_x"/>
                                          </p:val>
                                        </p:tav>
                                      </p:tavLst>
                                    </p:anim>
                                    <p:anim calcmode="lin" valueType="num">
                                      <p:cBhvr>
                                        <p:cTn id="8" dur="500" fill="hold"/>
                                        <p:tgtEl>
                                          <p:spTgt spid="168"/>
                                        </p:tgtEl>
                                        <p:attrNameLst>
                                          <p:attrName>ppt_y</p:attrName>
                                        </p:attrNameLst>
                                      </p:cBhvr>
                                      <p:tavLst>
                                        <p:tav tm="0">
                                          <p:val>
                                            <p:strVal val="#ppt_y"/>
                                          </p:val>
                                        </p:tav>
                                        <p:tav tm="100000">
                                          <p:val>
                                            <p:strVal val="#ppt_y"/>
                                          </p:val>
                                        </p:tav>
                                      </p:tavLst>
                                    </p:anim>
                                    <p:anim calcmode="lin" valueType="num">
                                      <p:cBhvr>
                                        <p:cTn id="9" dur="500" fill="hold"/>
                                        <p:tgtEl>
                                          <p:spTgt spid="168"/>
                                        </p:tgtEl>
                                        <p:attrNameLst>
                                          <p:attrName>ppt_w</p:attrName>
                                        </p:attrNameLst>
                                      </p:cBhvr>
                                      <p:tavLst>
                                        <p:tav tm="0">
                                          <p:val>
                                            <p:fltVal val="0"/>
                                          </p:val>
                                        </p:tav>
                                        <p:tav tm="100000">
                                          <p:val>
                                            <p:strVal val="#ppt_w"/>
                                          </p:val>
                                        </p:tav>
                                      </p:tavLst>
                                    </p:anim>
                                    <p:anim calcmode="lin" valueType="num">
                                      <p:cBhvr>
                                        <p:cTn id="10" dur="500" fill="hold"/>
                                        <p:tgtEl>
                                          <p:spTgt spid="16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17" presetClass="entr" presetSubtype="1"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ppt_h/2"/>
                                          </p:val>
                                        </p:tav>
                                        <p:tav tm="100000">
                                          <p:val>
                                            <p:strVal val="#ppt_y"/>
                                          </p:val>
                                        </p:tav>
                                      </p:tavLst>
                                    </p:anim>
                                    <p:anim calcmode="lin" valueType="num">
                                      <p:cBhvr>
                                        <p:cTn id="20" dur="500" fill="hold"/>
                                        <p:tgtEl>
                                          <p:spTgt spid="13"/>
                                        </p:tgtEl>
                                        <p:attrNameLst>
                                          <p:attrName>ppt_w</p:attrName>
                                        </p:attrNameLst>
                                      </p:cBhvr>
                                      <p:tavLst>
                                        <p:tav tm="0">
                                          <p:val>
                                            <p:strVal val="#ppt_w"/>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650"/>
                                        <p:tgtEl>
                                          <p:spTgt spid="16"/>
                                        </p:tgtEl>
                                      </p:cBhvr>
                                    </p:animEffect>
                                  </p:childTnLst>
                                </p:cTn>
                              </p:par>
                            </p:childTnLst>
                          </p:cTn>
                        </p:par>
                        <p:par>
                          <p:cTn id="25" fill="hold">
                            <p:stCondLst>
                              <p:cond delay="1500"/>
                            </p:stCondLst>
                            <p:childTnLst>
                              <p:par>
                                <p:cTn id="26" presetID="17"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ppt_x</p:attrName>
                                        </p:attrNameLst>
                                      </p:cBhvr>
                                      <p:tavLst>
                                        <p:tav tm="0">
                                          <p:val>
                                            <p:strVal val="#ppt_x"/>
                                          </p:val>
                                        </p:tav>
                                        <p:tav tm="100000">
                                          <p:val>
                                            <p:strVal val="#ppt_x"/>
                                          </p:val>
                                        </p:tav>
                                      </p:tavLst>
                                    </p:anim>
                                    <p:anim calcmode="lin" valueType="num">
                                      <p:cBhvr>
                                        <p:cTn id="29" dur="500" fill="hold"/>
                                        <p:tgtEl>
                                          <p:spTgt spid="17"/>
                                        </p:tgtEl>
                                        <p:attrNameLst>
                                          <p:attrName>ppt_y</p:attrName>
                                        </p:attrNameLst>
                                      </p:cBhvr>
                                      <p:tavLst>
                                        <p:tav tm="0">
                                          <p:val>
                                            <p:strVal val="#ppt_y-#ppt_h/2"/>
                                          </p:val>
                                        </p:tav>
                                        <p:tav tm="100000">
                                          <p:val>
                                            <p:strVal val="#ppt_y"/>
                                          </p:val>
                                        </p:tav>
                                      </p:tavLst>
                                    </p:anim>
                                    <p:anim calcmode="lin" valueType="num">
                                      <p:cBhvr>
                                        <p:cTn id="30" dur="500" fill="hold"/>
                                        <p:tgtEl>
                                          <p:spTgt spid="17"/>
                                        </p:tgtEl>
                                        <p:attrNameLst>
                                          <p:attrName>ppt_w</p:attrName>
                                        </p:attrNameLst>
                                      </p:cBhvr>
                                      <p:tavLst>
                                        <p:tav tm="0">
                                          <p:val>
                                            <p:strVal val="#ppt_w"/>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650"/>
                                        <p:tgtEl>
                                          <p:spTgt spid="20"/>
                                        </p:tgtEl>
                                      </p:cBhvr>
                                    </p:animEffect>
                                  </p:childTnLst>
                                </p:cTn>
                              </p:par>
                            </p:childTnLst>
                          </p:cTn>
                        </p:par>
                        <p:par>
                          <p:cTn id="35" fill="hold">
                            <p:stCondLst>
                              <p:cond delay="2000"/>
                            </p:stCondLst>
                            <p:childTnLst>
                              <p:par>
                                <p:cTn id="36" presetID="17" presetClass="entr" presetSubtype="1"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ppt_x</p:attrName>
                                        </p:attrNameLst>
                                      </p:cBhvr>
                                      <p:tavLst>
                                        <p:tav tm="0">
                                          <p:val>
                                            <p:strVal val="#ppt_x"/>
                                          </p:val>
                                        </p:tav>
                                        <p:tav tm="100000">
                                          <p:val>
                                            <p:strVal val="#ppt_x"/>
                                          </p:val>
                                        </p:tav>
                                      </p:tavLst>
                                    </p:anim>
                                    <p:anim calcmode="lin" valueType="num">
                                      <p:cBhvr>
                                        <p:cTn id="39" dur="500" fill="hold"/>
                                        <p:tgtEl>
                                          <p:spTgt spid="21"/>
                                        </p:tgtEl>
                                        <p:attrNameLst>
                                          <p:attrName>ppt_y</p:attrName>
                                        </p:attrNameLst>
                                      </p:cBhvr>
                                      <p:tavLst>
                                        <p:tav tm="0">
                                          <p:val>
                                            <p:strVal val="#ppt_y-#ppt_h/2"/>
                                          </p:val>
                                        </p:tav>
                                        <p:tav tm="100000">
                                          <p:val>
                                            <p:strVal val="#ppt_y"/>
                                          </p:val>
                                        </p:tav>
                                      </p:tavLst>
                                    </p:anim>
                                    <p:anim calcmode="lin" valueType="num">
                                      <p:cBhvr>
                                        <p:cTn id="40" dur="500" fill="hold"/>
                                        <p:tgtEl>
                                          <p:spTgt spid="21"/>
                                        </p:tgtEl>
                                        <p:attrNameLst>
                                          <p:attrName>ppt_w</p:attrName>
                                        </p:attrNameLst>
                                      </p:cBhvr>
                                      <p:tavLst>
                                        <p:tav tm="0">
                                          <p:val>
                                            <p:strVal val="#ppt_w"/>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6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32409" y="664139"/>
            <a:ext cx="6689082" cy="1109044"/>
            <a:chOff x="3279913" y="488294"/>
            <a:chExt cx="6689082" cy="1109044"/>
          </a:xfrm>
        </p:grpSpPr>
        <p:grpSp>
          <p:nvGrpSpPr>
            <p:cNvPr id="14" name="组合 13"/>
            <p:cNvGrpSpPr/>
            <p:nvPr/>
          </p:nvGrpSpPr>
          <p:grpSpPr>
            <a:xfrm>
              <a:off x="3279913" y="909457"/>
              <a:ext cx="6689082" cy="687881"/>
              <a:chOff x="3279913" y="909457"/>
              <a:chExt cx="6689082" cy="687881"/>
            </a:xfrm>
          </p:grpSpPr>
          <p:sp>
            <p:nvSpPr>
              <p:cNvPr id="10" name="矩形: 圆角 9"/>
              <p:cNvSpPr/>
              <p:nvPr/>
            </p:nvSpPr>
            <p:spPr>
              <a:xfrm>
                <a:off x="3279913" y="909457"/>
                <a:ext cx="6689082"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5109091"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ea typeface="思源黑体 CN Heavy" panose="020B0A00000000000000" pitchFamily="34" charset="-122"/>
                    <a:sym typeface="+mn-ea"/>
                  </a:rPr>
                  <a:t>三个性能指标之间相互制约</a:t>
                </a: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169" name="文本框 168"/>
          <p:cNvSpPr txBox="1"/>
          <p:nvPr/>
        </p:nvSpPr>
        <p:spPr>
          <a:xfrm>
            <a:off x="1007824" y="1903826"/>
            <a:ext cx="10176351" cy="1124585"/>
          </a:xfrm>
          <a:prstGeom prst="rect">
            <a:avLst/>
          </a:prstGeom>
          <a:noFill/>
          <a:ln w="9525">
            <a:noFill/>
          </a:ln>
        </p:spPr>
        <p:txBody>
          <a:bodyPr wrap="square">
            <a:spAutoFit/>
          </a:bodyPr>
          <a:lstStyle/>
          <a:p>
            <a:pPr fontAlgn="auto">
              <a:lnSpc>
                <a:spcPct val="120000"/>
              </a:lnSpc>
            </a:pPr>
            <a:r>
              <a:rPr lang="en-US" altLang="zh-CN" sz="2800" dirty="0">
                <a:solidFill>
                  <a:schemeClr val="tx1">
                    <a:lumMod val="85000"/>
                    <a:lumOff val="15000"/>
                  </a:schemeClr>
                </a:solidFill>
                <a:latin typeface="+mn-ea"/>
                <a:cs typeface="黑体" panose="02010609060101010101" pitchFamily="49" charset="-122"/>
              </a:rPr>
              <a:t>        </a:t>
            </a:r>
            <a:r>
              <a:rPr lang="zh-CN" altLang="en-US" sz="2800" dirty="0">
                <a:solidFill>
                  <a:schemeClr val="tx1">
                    <a:lumMod val="85000"/>
                    <a:lumOff val="15000"/>
                  </a:schemeClr>
                </a:solidFill>
                <a:latin typeface="+mn-ea"/>
                <a:cs typeface="黑体" panose="02010609060101010101" pitchFamily="49" charset="-122"/>
              </a:rPr>
              <a:t>信息隐藏算法这三个性能指标之间相互制约，没有一种算法能让这三个性能指标达到最优。</a:t>
            </a:r>
          </a:p>
        </p:txBody>
      </p:sp>
      <p:grpSp>
        <p:nvGrpSpPr>
          <p:cNvPr id="170" name="组合 169"/>
          <p:cNvGrpSpPr/>
          <p:nvPr/>
        </p:nvGrpSpPr>
        <p:grpSpPr>
          <a:xfrm>
            <a:off x="1286823" y="3126561"/>
            <a:ext cx="2871779" cy="3147646"/>
            <a:chOff x="1419126" y="2735782"/>
            <a:chExt cx="3318781" cy="3637587"/>
          </a:xfrm>
        </p:grpSpPr>
        <p:grpSp>
          <p:nvGrpSpPr>
            <p:cNvPr id="175" name="组合 174"/>
            <p:cNvGrpSpPr/>
            <p:nvPr/>
          </p:nvGrpSpPr>
          <p:grpSpPr>
            <a:xfrm>
              <a:off x="1419126" y="2735782"/>
              <a:ext cx="3318781" cy="3637587"/>
              <a:chOff x="1980913" y="3125907"/>
              <a:chExt cx="3318781" cy="3637587"/>
            </a:xfrm>
          </p:grpSpPr>
          <p:sp>
            <p:nvSpPr>
              <p:cNvPr id="178" name="椭圆 177"/>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000" dirty="0"/>
              </a:p>
            </p:txBody>
          </p:sp>
          <p:pic>
            <p:nvPicPr>
              <p:cNvPr id="180" name="图片 179"/>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76" name="矩形 175"/>
            <p:cNvSpPr/>
            <p:nvPr/>
          </p:nvSpPr>
          <p:spPr>
            <a:xfrm>
              <a:off x="1708816" y="3220563"/>
              <a:ext cx="2791905" cy="1606724"/>
            </a:xfrm>
            <a:prstGeom prst="rect">
              <a:avLst/>
            </a:prstGeom>
          </p:spPr>
          <p:txBody>
            <a:bodyPr wrap="square">
              <a:spAutoFit/>
            </a:bodyPr>
            <a:lstStyle/>
            <a:p>
              <a:pPr algn="ctr" fontAlgn="base">
                <a:lnSpc>
                  <a:spcPct val="120000"/>
                </a:lnSpc>
                <a:spcAft>
                  <a:spcPct val="0"/>
                </a:spcAft>
                <a:defRPr/>
              </a:pPr>
              <a:r>
                <a:rPr lang="zh-CN" altLang="en-US" sz="2400" dirty="0">
                  <a:solidFill>
                    <a:schemeClr val="tx1">
                      <a:lumMod val="85000"/>
                      <a:lumOff val="15000"/>
                    </a:schemeClr>
                  </a:solidFill>
                </a:rPr>
                <a:t>透明性</a:t>
              </a:r>
              <a:endParaRPr lang="en-US" altLang="zh-CN" sz="2400" dirty="0">
                <a:solidFill>
                  <a:schemeClr val="tx1">
                    <a:lumMod val="85000"/>
                    <a:lumOff val="15000"/>
                  </a:schemeClr>
                </a:solidFill>
              </a:endParaRPr>
            </a:p>
            <a:p>
              <a:pPr algn="ctr" fontAlgn="base">
                <a:lnSpc>
                  <a:spcPct val="120000"/>
                </a:lnSpc>
                <a:spcAft>
                  <a:spcPct val="0"/>
                </a:spcAft>
                <a:defRPr/>
              </a:pPr>
              <a:r>
                <a:rPr lang="zh-CN" altLang="en-US" sz="2400" dirty="0">
                  <a:solidFill>
                    <a:schemeClr val="tx1">
                      <a:lumMod val="85000"/>
                      <a:lumOff val="15000"/>
                    </a:schemeClr>
                  </a:solidFill>
                </a:rPr>
                <a:t>较好时，鲁棒性往往比较差。</a:t>
              </a:r>
            </a:p>
          </p:txBody>
        </p:sp>
      </p:grpSp>
      <p:grpSp>
        <p:nvGrpSpPr>
          <p:cNvPr id="181" name="组合 180"/>
          <p:cNvGrpSpPr/>
          <p:nvPr/>
        </p:nvGrpSpPr>
        <p:grpSpPr>
          <a:xfrm>
            <a:off x="4664787" y="3124200"/>
            <a:ext cx="2871779" cy="3147646"/>
            <a:chOff x="1419126" y="2735782"/>
            <a:chExt cx="3318781" cy="3637587"/>
          </a:xfrm>
        </p:grpSpPr>
        <p:grpSp>
          <p:nvGrpSpPr>
            <p:cNvPr id="182" name="组合 181"/>
            <p:cNvGrpSpPr/>
            <p:nvPr/>
          </p:nvGrpSpPr>
          <p:grpSpPr>
            <a:xfrm>
              <a:off x="1419126" y="2735782"/>
              <a:ext cx="3318781" cy="3637587"/>
              <a:chOff x="1980913" y="3125907"/>
              <a:chExt cx="3318781" cy="3637587"/>
            </a:xfrm>
          </p:grpSpPr>
          <p:sp>
            <p:nvSpPr>
              <p:cNvPr id="184" name="椭圆 183"/>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000" dirty="0"/>
              </a:p>
            </p:txBody>
          </p:sp>
          <p:pic>
            <p:nvPicPr>
              <p:cNvPr id="185" name="图片 18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83" name="矩形 182"/>
            <p:cNvSpPr/>
            <p:nvPr/>
          </p:nvSpPr>
          <p:spPr>
            <a:xfrm>
              <a:off x="1703173" y="3223292"/>
              <a:ext cx="2903958" cy="2118907"/>
            </a:xfrm>
            <a:prstGeom prst="rect">
              <a:avLst/>
            </a:prstGeom>
          </p:spPr>
          <p:txBody>
            <a:bodyPr wrap="square">
              <a:spAutoFit/>
            </a:bodyPr>
            <a:lstStyle/>
            <a:p>
              <a:pPr algn="ctr" fontAlgn="base">
                <a:lnSpc>
                  <a:spcPct val="120000"/>
                </a:lnSpc>
                <a:spcAft>
                  <a:spcPct val="0"/>
                </a:spcAft>
                <a:defRPr/>
              </a:pPr>
              <a:r>
                <a:rPr lang="zh-CN" altLang="en-US" sz="2400" dirty="0">
                  <a:solidFill>
                    <a:schemeClr val="tx1">
                      <a:lumMod val="85000"/>
                      <a:lumOff val="15000"/>
                    </a:schemeClr>
                  </a:solidFill>
                </a:rPr>
                <a:t>鲁棒性较好时，隐藏秘密信息后载体的透明性就比较差。</a:t>
              </a:r>
            </a:p>
          </p:txBody>
        </p:sp>
      </p:grpSp>
      <p:grpSp>
        <p:nvGrpSpPr>
          <p:cNvPr id="186" name="组合 185"/>
          <p:cNvGrpSpPr/>
          <p:nvPr/>
        </p:nvGrpSpPr>
        <p:grpSpPr>
          <a:xfrm>
            <a:off x="8042751" y="3128923"/>
            <a:ext cx="2871779" cy="3147646"/>
            <a:chOff x="1419126" y="2735782"/>
            <a:chExt cx="3318781" cy="3637587"/>
          </a:xfrm>
        </p:grpSpPr>
        <p:grpSp>
          <p:nvGrpSpPr>
            <p:cNvPr id="187" name="组合 186"/>
            <p:cNvGrpSpPr/>
            <p:nvPr/>
          </p:nvGrpSpPr>
          <p:grpSpPr>
            <a:xfrm>
              <a:off x="1419126" y="2735782"/>
              <a:ext cx="3318781" cy="3637587"/>
              <a:chOff x="1980913" y="3125907"/>
              <a:chExt cx="3318781" cy="3637587"/>
            </a:xfrm>
          </p:grpSpPr>
          <p:sp>
            <p:nvSpPr>
              <p:cNvPr id="189" name="椭圆 188"/>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000" dirty="0"/>
              </a:p>
            </p:txBody>
          </p:sp>
          <p:pic>
            <p:nvPicPr>
              <p:cNvPr id="190" name="图片 189"/>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88" name="矩形 187"/>
            <p:cNvSpPr/>
            <p:nvPr/>
          </p:nvSpPr>
          <p:spPr>
            <a:xfrm>
              <a:off x="1633782" y="3217834"/>
              <a:ext cx="3030710" cy="2118907"/>
            </a:xfrm>
            <a:prstGeom prst="rect">
              <a:avLst/>
            </a:prstGeom>
          </p:spPr>
          <p:txBody>
            <a:bodyPr wrap="square">
              <a:spAutoFit/>
            </a:bodyPr>
            <a:lstStyle/>
            <a:p>
              <a:pPr algn="ctr" fontAlgn="base">
                <a:lnSpc>
                  <a:spcPct val="120000"/>
                </a:lnSpc>
                <a:spcAft>
                  <a:spcPct val="0"/>
                </a:spcAft>
                <a:defRPr/>
              </a:pPr>
              <a:r>
                <a:rPr lang="zh-CN" altLang="en-US" sz="2400" dirty="0">
                  <a:solidFill>
                    <a:schemeClr val="tx1">
                      <a:lumMod val="85000"/>
                      <a:lumOff val="15000"/>
                    </a:schemeClr>
                  </a:solidFill>
                </a:rPr>
                <a:t>隐藏的信息容量</a:t>
              </a:r>
              <a:endParaRPr lang="en-US" altLang="zh-CN" sz="2400" dirty="0">
                <a:solidFill>
                  <a:schemeClr val="tx1">
                    <a:lumMod val="85000"/>
                    <a:lumOff val="15000"/>
                  </a:schemeClr>
                </a:solidFill>
              </a:endParaRPr>
            </a:p>
            <a:p>
              <a:pPr algn="ctr" fontAlgn="base">
                <a:lnSpc>
                  <a:spcPct val="120000"/>
                </a:lnSpc>
                <a:spcAft>
                  <a:spcPct val="0"/>
                </a:spcAft>
                <a:defRPr/>
              </a:pPr>
              <a:r>
                <a:rPr lang="zh-CN" altLang="en-US" sz="2400" dirty="0">
                  <a:solidFill>
                    <a:schemeClr val="tx1">
                      <a:lumMod val="85000"/>
                      <a:lumOff val="15000"/>
                    </a:schemeClr>
                  </a:solidFill>
                </a:rPr>
                <a:t>比较大时，隐藏后隐写载体的透明性就比较差。</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wipe(left)">
                                      <p:cBhvr>
                                        <p:cTn id="13" dur="500"/>
                                        <p:tgtEl>
                                          <p:spTgt spid="169"/>
                                        </p:tgtEl>
                                      </p:cBhvr>
                                    </p:animEffect>
                                  </p:childTnLst>
                                </p:cTn>
                              </p:par>
                            </p:childTnLst>
                          </p:cTn>
                        </p:par>
                        <p:par>
                          <p:cTn id="14" fill="hold">
                            <p:stCondLst>
                              <p:cond delay="1500"/>
                            </p:stCondLst>
                            <p:childTnLst>
                              <p:par>
                                <p:cTn id="15" presetID="18" presetClass="entr" presetSubtype="3" fill="hold" nodeType="after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strips(upRight)">
                                      <p:cBhvr>
                                        <p:cTn id="17" dur="500"/>
                                        <p:tgtEl>
                                          <p:spTgt spid="170"/>
                                        </p:tgtEl>
                                      </p:cBhvr>
                                    </p:animEffect>
                                  </p:childTnLst>
                                </p:cTn>
                              </p:par>
                            </p:childTnLst>
                          </p:cTn>
                        </p:par>
                        <p:par>
                          <p:cTn id="18" fill="hold">
                            <p:stCondLst>
                              <p:cond delay="2000"/>
                            </p:stCondLst>
                            <p:childTnLst>
                              <p:par>
                                <p:cTn id="19" presetID="18" presetClass="entr" presetSubtype="12" fill="hold" nodeType="afterEffect">
                                  <p:stCondLst>
                                    <p:cond delay="0"/>
                                  </p:stCondLst>
                                  <p:childTnLst>
                                    <p:set>
                                      <p:cBhvr>
                                        <p:cTn id="20" dur="1" fill="hold">
                                          <p:stCondLst>
                                            <p:cond delay="0"/>
                                          </p:stCondLst>
                                        </p:cTn>
                                        <p:tgtEl>
                                          <p:spTgt spid="181"/>
                                        </p:tgtEl>
                                        <p:attrNameLst>
                                          <p:attrName>style.visibility</p:attrName>
                                        </p:attrNameLst>
                                      </p:cBhvr>
                                      <p:to>
                                        <p:strVal val="visible"/>
                                      </p:to>
                                    </p:set>
                                    <p:animEffect transition="in" filter="strips(downLeft)">
                                      <p:cBhvr>
                                        <p:cTn id="21" dur="500"/>
                                        <p:tgtEl>
                                          <p:spTgt spid="181"/>
                                        </p:tgtEl>
                                      </p:cBhvr>
                                    </p:animEffect>
                                  </p:childTnLst>
                                </p:cTn>
                              </p:par>
                            </p:childTnLst>
                          </p:cTn>
                        </p:par>
                        <p:par>
                          <p:cTn id="22" fill="hold">
                            <p:stCondLst>
                              <p:cond delay="2500"/>
                            </p:stCondLst>
                            <p:childTnLst>
                              <p:par>
                                <p:cTn id="23" presetID="18" presetClass="entr" presetSubtype="3" fill="hold" nodeType="after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strips(upRight)">
                                      <p:cBhvr>
                                        <p:cTn id="25"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48" name="组合 65547"/>
          <p:cNvGrpSpPr/>
          <p:nvPr/>
        </p:nvGrpSpPr>
        <p:grpSpPr>
          <a:xfrm>
            <a:off x="2068900" y="925027"/>
            <a:ext cx="8054200" cy="3994536"/>
            <a:chOff x="2059127" y="1083289"/>
            <a:chExt cx="8054200" cy="3994536"/>
          </a:xfrm>
        </p:grpSpPr>
        <p:grpSp>
          <p:nvGrpSpPr>
            <p:cNvPr id="65537" name="组合 65536"/>
            <p:cNvGrpSpPr/>
            <p:nvPr/>
          </p:nvGrpSpPr>
          <p:grpSpPr>
            <a:xfrm>
              <a:off x="4020089" y="1592943"/>
              <a:ext cx="3958051" cy="2963817"/>
              <a:chOff x="4020089" y="1592943"/>
              <a:chExt cx="3958051" cy="2963817"/>
            </a:xfrm>
          </p:grpSpPr>
          <p:cxnSp>
            <p:nvCxnSpPr>
              <p:cNvPr id="6" name="直接连接符 5"/>
              <p:cNvCxnSpPr/>
              <p:nvPr/>
            </p:nvCxnSpPr>
            <p:spPr>
              <a:xfrm flipH="1">
                <a:off x="4020089" y="1592943"/>
                <a:ext cx="1959797" cy="29028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5979886" y="1592943"/>
                <a:ext cx="1998254" cy="29638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4020089" y="4495800"/>
                <a:ext cx="3958051" cy="609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65540" name="直接箭头连接符 65539"/>
            <p:cNvCxnSpPr/>
            <p:nvPr/>
          </p:nvCxnSpPr>
          <p:spPr>
            <a:xfrm flipH="1">
              <a:off x="6045199" y="1765300"/>
              <a:ext cx="533401" cy="1524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p:nvPr/>
          </p:nvCxnSpPr>
          <p:spPr>
            <a:xfrm flipH="1">
              <a:off x="7550150" y="3826826"/>
              <a:ext cx="860425" cy="529274"/>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nvCxnSpPr>
          <p:spPr>
            <a:xfrm>
              <a:off x="3470404" y="3966526"/>
              <a:ext cx="806730" cy="389574"/>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545" name="任意多边形: 形状 65544"/>
            <p:cNvSpPr/>
            <p:nvPr/>
          </p:nvSpPr>
          <p:spPr>
            <a:xfrm>
              <a:off x="5722620" y="1996440"/>
              <a:ext cx="533400" cy="144788"/>
            </a:xfrm>
            <a:custGeom>
              <a:avLst/>
              <a:gdLst>
                <a:gd name="connsiteX0" fmla="*/ 0 w 533400"/>
                <a:gd name="connsiteY0" fmla="*/ 0 h 144788"/>
                <a:gd name="connsiteX1" fmla="*/ 274320 w 533400"/>
                <a:gd name="connsiteY1" fmla="*/ 144780 h 144788"/>
                <a:gd name="connsiteX2" fmla="*/ 518160 w 533400"/>
                <a:gd name="connsiteY2" fmla="*/ 7620 h 144788"/>
                <a:gd name="connsiteX3" fmla="*/ 518160 w 533400"/>
                <a:gd name="connsiteY3" fmla="*/ 7620 h 144788"/>
                <a:gd name="connsiteX4" fmla="*/ 533400 w 533400"/>
                <a:gd name="connsiteY4" fmla="*/ 7620 h 1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44788">
                  <a:moveTo>
                    <a:pt x="0" y="0"/>
                  </a:moveTo>
                  <a:cubicBezTo>
                    <a:pt x="93980" y="71755"/>
                    <a:pt x="187960" y="143510"/>
                    <a:pt x="274320" y="144780"/>
                  </a:cubicBezTo>
                  <a:cubicBezTo>
                    <a:pt x="360680" y="146050"/>
                    <a:pt x="518160" y="7620"/>
                    <a:pt x="518160" y="7620"/>
                  </a:cubicBezTo>
                  <a:lnTo>
                    <a:pt x="518160" y="7620"/>
                  </a:lnTo>
                  <a:lnTo>
                    <a:pt x="533400" y="762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46" name="任意多边形: 形状 65545"/>
            <p:cNvSpPr/>
            <p:nvPr/>
          </p:nvSpPr>
          <p:spPr>
            <a:xfrm>
              <a:off x="4297680" y="4084320"/>
              <a:ext cx="281226" cy="403860"/>
            </a:xfrm>
            <a:custGeom>
              <a:avLst/>
              <a:gdLst>
                <a:gd name="connsiteX0" fmla="*/ 0 w 281226"/>
                <a:gd name="connsiteY0" fmla="*/ 0 h 403860"/>
                <a:gd name="connsiteX1" fmla="*/ 251460 w 281226"/>
                <a:gd name="connsiteY1" fmla="*/ 129540 h 403860"/>
                <a:gd name="connsiteX2" fmla="*/ 266700 w 281226"/>
                <a:gd name="connsiteY2" fmla="*/ 403860 h 403860"/>
              </a:gdLst>
              <a:ahLst/>
              <a:cxnLst>
                <a:cxn ang="0">
                  <a:pos x="connsiteX0" y="connsiteY0"/>
                </a:cxn>
                <a:cxn ang="0">
                  <a:pos x="connsiteX1" y="connsiteY1"/>
                </a:cxn>
                <a:cxn ang="0">
                  <a:pos x="connsiteX2" y="connsiteY2"/>
                </a:cxn>
              </a:cxnLst>
              <a:rect l="l" t="t" r="r" b="b"/>
              <a:pathLst>
                <a:path w="281226" h="403860">
                  <a:moveTo>
                    <a:pt x="0" y="0"/>
                  </a:moveTo>
                  <a:cubicBezTo>
                    <a:pt x="103505" y="31115"/>
                    <a:pt x="207010" y="62230"/>
                    <a:pt x="251460" y="129540"/>
                  </a:cubicBezTo>
                  <a:cubicBezTo>
                    <a:pt x="295910" y="196850"/>
                    <a:pt x="281305" y="300355"/>
                    <a:pt x="266700" y="40386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47" name="任意多边形: 形状 65546"/>
            <p:cNvSpPr/>
            <p:nvPr/>
          </p:nvSpPr>
          <p:spPr>
            <a:xfrm>
              <a:off x="7338884" y="4091940"/>
              <a:ext cx="319216" cy="426720"/>
            </a:xfrm>
            <a:custGeom>
              <a:avLst/>
              <a:gdLst>
                <a:gd name="connsiteX0" fmla="*/ 44896 w 319216"/>
                <a:gd name="connsiteY0" fmla="*/ 426720 h 426720"/>
                <a:gd name="connsiteX1" fmla="*/ 22036 w 319216"/>
                <a:gd name="connsiteY1" fmla="*/ 106680 h 426720"/>
                <a:gd name="connsiteX2" fmla="*/ 319216 w 319216"/>
                <a:gd name="connsiteY2" fmla="*/ 0 h 426720"/>
              </a:gdLst>
              <a:ahLst/>
              <a:cxnLst>
                <a:cxn ang="0">
                  <a:pos x="connsiteX0" y="connsiteY0"/>
                </a:cxn>
                <a:cxn ang="0">
                  <a:pos x="connsiteX1" y="connsiteY1"/>
                </a:cxn>
                <a:cxn ang="0">
                  <a:pos x="connsiteX2" y="connsiteY2"/>
                </a:cxn>
              </a:cxnLst>
              <a:rect l="l" t="t" r="r" b="b"/>
              <a:pathLst>
                <a:path w="319216" h="426720">
                  <a:moveTo>
                    <a:pt x="44896" y="426720"/>
                  </a:moveTo>
                  <a:cubicBezTo>
                    <a:pt x="10606" y="302260"/>
                    <a:pt x="-23684" y="177800"/>
                    <a:pt x="22036" y="106680"/>
                  </a:cubicBezTo>
                  <a:cubicBezTo>
                    <a:pt x="67756" y="35560"/>
                    <a:pt x="193486" y="17780"/>
                    <a:pt x="319216" y="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文本框 205"/>
            <p:cNvSpPr txBox="1"/>
            <p:nvPr/>
          </p:nvSpPr>
          <p:spPr>
            <a:xfrm>
              <a:off x="5531740" y="1083289"/>
              <a:ext cx="1070848" cy="505844"/>
            </a:xfrm>
            <a:prstGeom prst="rect">
              <a:avLst/>
            </a:prstGeom>
            <a:noFill/>
            <a:ln w="9525">
              <a:noFill/>
            </a:ln>
          </p:spPr>
          <p:txBody>
            <a:bodyPr wrap="square">
              <a:spAutoFit/>
            </a:bodyPr>
            <a:lstStyle/>
            <a:p>
              <a:pPr algn="ctr" fontAlgn="auto">
                <a:lnSpc>
                  <a:spcPct val="120000"/>
                </a:lnSpc>
              </a:pPr>
              <a:r>
                <a:rPr lang="zh-CN" altLang="en-US" sz="2400" dirty="0">
                  <a:solidFill>
                    <a:schemeClr val="tx1">
                      <a:lumMod val="85000"/>
                      <a:lumOff val="15000"/>
                    </a:schemeClr>
                  </a:solidFill>
                  <a:latin typeface="+mn-ea"/>
                  <a:cs typeface="黑体" panose="02010609060101010101" pitchFamily="49" charset="-122"/>
                </a:rPr>
                <a:t>容量</a:t>
              </a:r>
            </a:p>
          </p:txBody>
        </p:sp>
        <p:sp>
          <p:nvSpPr>
            <p:cNvPr id="207" name="文本框 206"/>
            <p:cNvSpPr txBox="1"/>
            <p:nvPr/>
          </p:nvSpPr>
          <p:spPr>
            <a:xfrm>
              <a:off x="7682638" y="3448493"/>
              <a:ext cx="2430689" cy="436914"/>
            </a:xfrm>
            <a:prstGeom prst="rect">
              <a:avLst/>
            </a:prstGeom>
            <a:noFill/>
            <a:ln w="9525">
              <a:noFill/>
            </a:ln>
          </p:spPr>
          <p:txBody>
            <a:bodyPr wrap="square">
              <a:spAutoFit/>
            </a:bodyPr>
            <a:lstStyle/>
            <a:p>
              <a:pPr algn="ctr" fontAlgn="auto">
                <a:lnSpc>
                  <a:spcPct val="120000"/>
                </a:lnSpc>
              </a:pPr>
              <a:r>
                <a:rPr lang="zh-CN" altLang="en-US" sz="2000" dirty="0">
                  <a:solidFill>
                    <a:schemeClr val="tx1">
                      <a:lumMod val="85000"/>
                      <a:lumOff val="15000"/>
                    </a:schemeClr>
                  </a:solidFill>
                  <a:latin typeface="+mn-ea"/>
                  <a:cs typeface="黑体" panose="02010609060101010101" pitchFamily="49" charset="-122"/>
                </a:rPr>
                <a:t>鲁棒的数字水印</a:t>
              </a:r>
            </a:p>
          </p:txBody>
        </p:sp>
        <p:sp>
          <p:nvSpPr>
            <p:cNvPr id="208" name="文本框 207"/>
            <p:cNvSpPr txBox="1"/>
            <p:nvPr/>
          </p:nvSpPr>
          <p:spPr>
            <a:xfrm>
              <a:off x="2059127" y="3564631"/>
              <a:ext cx="2487123" cy="436914"/>
            </a:xfrm>
            <a:prstGeom prst="rect">
              <a:avLst/>
            </a:prstGeom>
            <a:noFill/>
            <a:ln w="9525">
              <a:noFill/>
            </a:ln>
          </p:spPr>
          <p:txBody>
            <a:bodyPr wrap="square">
              <a:spAutoFit/>
            </a:bodyPr>
            <a:lstStyle/>
            <a:p>
              <a:pPr algn="ctr" fontAlgn="auto">
                <a:lnSpc>
                  <a:spcPct val="120000"/>
                </a:lnSpc>
              </a:pPr>
              <a:r>
                <a:rPr lang="zh-CN" altLang="en-US" sz="2000" dirty="0">
                  <a:solidFill>
                    <a:schemeClr val="tx1">
                      <a:lumMod val="85000"/>
                      <a:lumOff val="15000"/>
                    </a:schemeClr>
                  </a:solidFill>
                  <a:latin typeface="+mn-ea"/>
                  <a:cs typeface="黑体" panose="02010609060101010101" pitchFamily="49" charset="-122"/>
                </a:rPr>
                <a:t>安全的信息隐藏</a:t>
              </a:r>
            </a:p>
          </p:txBody>
        </p:sp>
        <p:sp>
          <p:nvSpPr>
            <p:cNvPr id="209" name="文本框 208"/>
            <p:cNvSpPr txBox="1"/>
            <p:nvPr/>
          </p:nvSpPr>
          <p:spPr>
            <a:xfrm>
              <a:off x="6212116" y="1546843"/>
              <a:ext cx="2487123" cy="436914"/>
            </a:xfrm>
            <a:prstGeom prst="rect">
              <a:avLst/>
            </a:prstGeom>
            <a:noFill/>
            <a:ln w="9525">
              <a:noFill/>
            </a:ln>
          </p:spPr>
          <p:txBody>
            <a:bodyPr wrap="square">
              <a:spAutoFit/>
            </a:bodyPr>
            <a:lstStyle/>
            <a:p>
              <a:pPr algn="ctr" fontAlgn="auto">
                <a:lnSpc>
                  <a:spcPct val="120000"/>
                </a:lnSpc>
              </a:pPr>
              <a:r>
                <a:rPr lang="zh-CN" altLang="en-US" sz="2000" dirty="0">
                  <a:solidFill>
                    <a:schemeClr val="tx1">
                      <a:lumMod val="85000"/>
                      <a:lumOff val="15000"/>
                    </a:schemeClr>
                  </a:solidFill>
                  <a:latin typeface="+mn-ea"/>
                  <a:cs typeface="黑体" panose="02010609060101010101" pitchFamily="49" charset="-122"/>
                </a:rPr>
                <a:t>早期的隐写术</a:t>
              </a:r>
            </a:p>
          </p:txBody>
        </p:sp>
        <p:sp>
          <p:nvSpPr>
            <p:cNvPr id="210" name="文本框 209"/>
            <p:cNvSpPr txBox="1"/>
            <p:nvPr/>
          </p:nvSpPr>
          <p:spPr>
            <a:xfrm>
              <a:off x="7455677" y="4571981"/>
              <a:ext cx="2487123" cy="505844"/>
            </a:xfrm>
            <a:prstGeom prst="rect">
              <a:avLst/>
            </a:prstGeom>
            <a:noFill/>
            <a:ln w="9525">
              <a:noFill/>
            </a:ln>
          </p:spPr>
          <p:txBody>
            <a:bodyPr wrap="square">
              <a:spAutoFit/>
            </a:bodyPr>
            <a:lstStyle/>
            <a:p>
              <a:pPr algn="ctr" fontAlgn="auto">
                <a:lnSpc>
                  <a:spcPct val="120000"/>
                </a:lnSpc>
              </a:pPr>
              <a:r>
                <a:rPr lang="zh-CN" altLang="en-US" sz="2400" dirty="0">
                  <a:solidFill>
                    <a:schemeClr val="tx1">
                      <a:lumMod val="85000"/>
                      <a:lumOff val="15000"/>
                    </a:schemeClr>
                  </a:solidFill>
                  <a:latin typeface="+mn-ea"/>
                  <a:cs typeface="黑体" panose="02010609060101010101" pitchFamily="49" charset="-122"/>
                </a:rPr>
                <a:t>鲁棒性</a:t>
              </a:r>
            </a:p>
          </p:txBody>
        </p:sp>
        <p:sp>
          <p:nvSpPr>
            <p:cNvPr id="211" name="文本框 210"/>
            <p:cNvSpPr txBox="1"/>
            <p:nvPr/>
          </p:nvSpPr>
          <p:spPr>
            <a:xfrm>
              <a:off x="2358781" y="4455881"/>
              <a:ext cx="2487123" cy="505844"/>
            </a:xfrm>
            <a:prstGeom prst="rect">
              <a:avLst/>
            </a:prstGeom>
            <a:noFill/>
            <a:ln w="9525">
              <a:noFill/>
            </a:ln>
          </p:spPr>
          <p:txBody>
            <a:bodyPr wrap="square">
              <a:spAutoFit/>
            </a:bodyPr>
            <a:lstStyle/>
            <a:p>
              <a:pPr algn="ctr" fontAlgn="auto">
                <a:lnSpc>
                  <a:spcPct val="120000"/>
                </a:lnSpc>
              </a:pPr>
              <a:r>
                <a:rPr lang="zh-CN" altLang="en-US" sz="2400" dirty="0">
                  <a:solidFill>
                    <a:schemeClr val="tx1">
                      <a:lumMod val="85000"/>
                      <a:lumOff val="15000"/>
                    </a:schemeClr>
                  </a:solidFill>
                  <a:latin typeface="+mn-ea"/>
                  <a:cs typeface="黑体" panose="02010609060101010101" pitchFamily="49" charset="-122"/>
                </a:rPr>
                <a:t>透明性</a:t>
              </a:r>
            </a:p>
          </p:txBody>
        </p:sp>
      </p:grpSp>
      <p:sp>
        <p:nvSpPr>
          <p:cNvPr id="216" name="椭圆 215"/>
          <p:cNvSpPr/>
          <p:nvPr/>
        </p:nvSpPr>
        <p:spPr>
          <a:xfrm>
            <a:off x="2371042" y="5249064"/>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217" name="直接箭头连接符 216"/>
          <p:cNvCxnSpPr/>
          <p:nvPr/>
        </p:nvCxnSpPr>
        <p:spPr>
          <a:xfrm>
            <a:off x="2978622" y="5590800"/>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18" name="atom_192635"/>
          <p:cNvSpPr>
            <a:spLocks noChangeAspect="1"/>
          </p:cNvSpPr>
          <p:nvPr/>
        </p:nvSpPr>
        <p:spPr bwMode="auto">
          <a:xfrm>
            <a:off x="2527970" y="5394358"/>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9" name="矩形 218"/>
          <p:cNvSpPr/>
          <p:nvPr/>
        </p:nvSpPr>
        <p:spPr>
          <a:xfrm>
            <a:off x="3612376" y="5313749"/>
            <a:ext cx="6340197" cy="584775"/>
          </a:xfrm>
          <a:prstGeom prst="rect">
            <a:avLst/>
          </a:prstGeom>
        </p:spPr>
        <p:txBody>
          <a:bodyPr wrap="none">
            <a:spAutoFit/>
          </a:bodyPr>
          <a:lstStyle/>
          <a:p>
            <a:pPr fontAlgn="base">
              <a:spcAft>
                <a:spcPct val="0"/>
              </a:spcAft>
              <a:defRPr/>
            </a:pPr>
            <a:r>
              <a:rPr lang="zh-CN" altLang="en-US" sz="3200" dirty="0">
                <a:solidFill>
                  <a:schemeClr val="tx1">
                    <a:lumMod val="85000"/>
                    <a:lumOff val="15000"/>
                  </a:schemeClr>
                </a:solidFill>
                <a:latin typeface="+mj-ea"/>
                <a:ea typeface="+mj-ea"/>
              </a:rPr>
              <a:t>信息隐藏三种性能指标之间的关系</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16"/>
                                        </p:tgtEl>
                                        <p:attrNameLst>
                                          <p:attrName>style.visibility</p:attrName>
                                        </p:attrNameLst>
                                      </p:cBhvr>
                                      <p:to>
                                        <p:strVal val="visible"/>
                                      </p:to>
                                    </p:set>
                                    <p:anim calcmode="lin" valueType="num">
                                      <p:cBhvr>
                                        <p:cTn id="7" dur="500" fill="hold"/>
                                        <p:tgtEl>
                                          <p:spTgt spid="216"/>
                                        </p:tgtEl>
                                        <p:attrNameLst>
                                          <p:attrName>ppt_w</p:attrName>
                                        </p:attrNameLst>
                                      </p:cBhvr>
                                      <p:tavLst>
                                        <p:tav tm="0">
                                          <p:val>
                                            <p:fltVal val="0"/>
                                          </p:val>
                                        </p:tav>
                                        <p:tav tm="100000">
                                          <p:val>
                                            <p:strVal val="#ppt_w"/>
                                          </p:val>
                                        </p:tav>
                                      </p:tavLst>
                                    </p:anim>
                                    <p:anim calcmode="lin" valueType="num">
                                      <p:cBhvr>
                                        <p:cTn id="8" dur="500" fill="hold"/>
                                        <p:tgtEl>
                                          <p:spTgt spid="216"/>
                                        </p:tgtEl>
                                        <p:attrNameLst>
                                          <p:attrName>ppt_h</p:attrName>
                                        </p:attrNameLst>
                                      </p:cBhvr>
                                      <p:tavLst>
                                        <p:tav tm="0">
                                          <p:val>
                                            <p:fltVal val="0"/>
                                          </p:val>
                                        </p:tav>
                                        <p:tav tm="100000">
                                          <p:val>
                                            <p:strVal val="#ppt_h"/>
                                          </p:val>
                                        </p:tav>
                                      </p:tavLst>
                                    </p:anim>
                                    <p:anim calcmode="lin" valueType="num">
                                      <p:cBhvr>
                                        <p:cTn id="9" dur="500" fill="hold"/>
                                        <p:tgtEl>
                                          <p:spTgt spid="216"/>
                                        </p:tgtEl>
                                        <p:attrNameLst>
                                          <p:attrName>style.rotation</p:attrName>
                                        </p:attrNameLst>
                                      </p:cBhvr>
                                      <p:tavLst>
                                        <p:tav tm="0">
                                          <p:val>
                                            <p:fltVal val="90"/>
                                          </p:val>
                                        </p:tav>
                                        <p:tav tm="100000">
                                          <p:val>
                                            <p:fltVal val="0"/>
                                          </p:val>
                                        </p:tav>
                                      </p:tavLst>
                                    </p:anim>
                                    <p:animEffect transition="in" filter="fade">
                                      <p:cBhvr>
                                        <p:cTn id="10" dur="500"/>
                                        <p:tgtEl>
                                          <p:spTgt spid="21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18"/>
                                        </p:tgtEl>
                                        <p:attrNameLst>
                                          <p:attrName>style.visibility</p:attrName>
                                        </p:attrNameLst>
                                      </p:cBhvr>
                                      <p:to>
                                        <p:strVal val="visible"/>
                                      </p:to>
                                    </p:set>
                                    <p:anim calcmode="lin" valueType="num">
                                      <p:cBhvr>
                                        <p:cTn id="13" dur="500" fill="hold"/>
                                        <p:tgtEl>
                                          <p:spTgt spid="218"/>
                                        </p:tgtEl>
                                        <p:attrNameLst>
                                          <p:attrName>ppt_w</p:attrName>
                                        </p:attrNameLst>
                                      </p:cBhvr>
                                      <p:tavLst>
                                        <p:tav tm="0">
                                          <p:val>
                                            <p:fltVal val="0"/>
                                          </p:val>
                                        </p:tav>
                                        <p:tav tm="100000">
                                          <p:val>
                                            <p:strVal val="#ppt_w"/>
                                          </p:val>
                                        </p:tav>
                                      </p:tavLst>
                                    </p:anim>
                                    <p:anim calcmode="lin" valueType="num">
                                      <p:cBhvr>
                                        <p:cTn id="14" dur="500" fill="hold"/>
                                        <p:tgtEl>
                                          <p:spTgt spid="218"/>
                                        </p:tgtEl>
                                        <p:attrNameLst>
                                          <p:attrName>ppt_h</p:attrName>
                                        </p:attrNameLst>
                                      </p:cBhvr>
                                      <p:tavLst>
                                        <p:tav tm="0">
                                          <p:val>
                                            <p:fltVal val="0"/>
                                          </p:val>
                                        </p:tav>
                                        <p:tav tm="100000">
                                          <p:val>
                                            <p:strVal val="#ppt_h"/>
                                          </p:val>
                                        </p:tav>
                                      </p:tavLst>
                                    </p:anim>
                                    <p:anim calcmode="lin" valueType="num">
                                      <p:cBhvr>
                                        <p:cTn id="15" dur="500" fill="hold"/>
                                        <p:tgtEl>
                                          <p:spTgt spid="218"/>
                                        </p:tgtEl>
                                        <p:attrNameLst>
                                          <p:attrName>style.rotation</p:attrName>
                                        </p:attrNameLst>
                                      </p:cBhvr>
                                      <p:tavLst>
                                        <p:tav tm="0">
                                          <p:val>
                                            <p:fltVal val="90"/>
                                          </p:val>
                                        </p:tav>
                                        <p:tav tm="100000">
                                          <p:val>
                                            <p:fltVal val="0"/>
                                          </p:val>
                                        </p:tav>
                                      </p:tavLst>
                                    </p:anim>
                                    <p:animEffect transition="in" filter="fade">
                                      <p:cBhvr>
                                        <p:cTn id="16" dur="500"/>
                                        <p:tgtEl>
                                          <p:spTgt spid="2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17"/>
                                        </p:tgtEl>
                                        <p:attrNameLst>
                                          <p:attrName>style.visibility</p:attrName>
                                        </p:attrNameLst>
                                      </p:cBhvr>
                                      <p:to>
                                        <p:strVal val="visible"/>
                                      </p:to>
                                    </p:set>
                                    <p:animEffect transition="in" filter="wipe(left)">
                                      <p:cBhvr>
                                        <p:cTn id="20" dur="500"/>
                                        <p:tgtEl>
                                          <p:spTgt spid="21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5548"/>
                                        </p:tgtEl>
                                        <p:attrNameLst>
                                          <p:attrName>style.visibility</p:attrName>
                                        </p:attrNameLst>
                                      </p:cBhvr>
                                      <p:to>
                                        <p:strVal val="visible"/>
                                      </p:to>
                                    </p:set>
                                    <p:animEffect transition="in" filter="fade">
                                      <p:cBhvr>
                                        <p:cTn id="24" dur="500"/>
                                        <p:tgtEl>
                                          <p:spTgt spid="6554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19"/>
                                        </p:tgtEl>
                                        <p:attrNameLst>
                                          <p:attrName>style.visibility</p:attrName>
                                        </p:attrNameLst>
                                      </p:cBhvr>
                                      <p:to>
                                        <p:strVal val="visible"/>
                                      </p:to>
                                    </p:set>
                                    <p:animEffect transition="in" filter="wipe(left)">
                                      <p:cBhvr>
                                        <p:cTn id="28"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P spid="218" grpId="0" animBg="1"/>
      <p:bldP spid="2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latin typeface="+mn-ea"/>
              </a:rPr>
              <a:t>信息隐藏的首要特性</a:t>
            </a:r>
            <a:r>
              <a:rPr lang="zh-CN" altLang="en-US" sz="2800" dirty="0" smtClean="0">
                <a:latin typeface="+mn-ea"/>
              </a:rPr>
              <a:t>是</a:t>
            </a:r>
            <a:r>
              <a:rPr lang="zh-CN" altLang="en-US" sz="2800" dirty="0" smtClean="0">
                <a:solidFill>
                  <a:srgbClr val="639EF4"/>
                </a:solidFill>
                <a:latin typeface="+mn-ea"/>
              </a:rPr>
              <a:t> </a:t>
            </a:r>
            <a:r>
              <a:rPr lang="en-US" altLang="zh-CN" sz="2800" dirty="0" smtClean="0">
                <a:solidFill>
                  <a:srgbClr val="639EF4"/>
                </a:solidFill>
                <a:latin typeface="+mn-ea"/>
              </a:rPr>
              <a:t>[</a:t>
            </a:r>
            <a:r>
              <a:rPr lang="zh-CN" altLang="en-US" sz="2800" dirty="0" smtClean="0">
                <a:solidFill>
                  <a:srgbClr val="639EF4"/>
                </a:solidFill>
                <a:latin typeface="+mn-ea"/>
              </a:rPr>
              <a:t>填空</a:t>
            </a:r>
            <a:r>
              <a:rPr lang="en-US" altLang="zh-CN" sz="2800" dirty="0" smtClean="0">
                <a:solidFill>
                  <a:srgbClr val="639EF4"/>
                </a:solidFill>
                <a:latin typeface="+mn-ea"/>
              </a:rPr>
              <a:t>1]</a:t>
            </a:r>
            <a:r>
              <a:rPr lang="en-US" altLang="zh-CN" sz="2800" dirty="0" smtClean="0">
                <a:solidFill>
                  <a:srgbClr val="000000"/>
                </a:solidFill>
                <a:latin typeface="+mn-ea"/>
              </a:rPr>
              <a:t> </a:t>
            </a:r>
            <a:r>
              <a:rPr lang="zh-CN" altLang="en-US" sz="2800" dirty="0" smtClean="0">
                <a:latin typeface="+mn-ea"/>
              </a:rPr>
              <a:t>，</a:t>
            </a:r>
            <a:r>
              <a:rPr lang="zh-CN" altLang="en-US" sz="2800" dirty="0">
                <a:latin typeface="+mn-ea"/>
              </a:rPr>
              <a:t>也称为不可感知性</a:t>
            </a:r>
            <a:r>
              <a:rPr lang="zh-CN" altLang="en-US" sz="2800" dirty="0" smtClean="0">
                <a:latin typeface="+mn-ea"/>
              </a:rPr>
              <a:t>，是</a:t>
            </a:r>
            <a:r>
              <a:rPr lang="zh-CN" altLang="en-US" sz="2800" dirty="0">
                <a:latin typeface="+mn-ea"/>
              </a:rPr>
              <a:t>指嵌入的秘密信息导致隐写载体信号质量变化的程度。</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圆角矩形 3"/>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5"/>
            </p:custDataLst>
          </p:nvPr>
        </p:nvGrpSpPr>
        <p:grpSpPr>
          <a:xfrm>
            <a:off x="0" y="0"/>
            <a:ext cx="12192000" cy="635000"/>
            <a:chOff x="0" y="0"/>
            <a:chExt cx="12192000" cy="635000"/>
          </a:xfrm>
        </p:grpSpPr>
        <p:sp>
          <p:nvSpPr>
            <p:cNvPr id="5"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584028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文本框 99"/>
          <p:cNvSpPr txBox="1"/>
          <p:nvPr/>
        </p:nvSpPr>
        <p:spPr>
          <a:xfrm>
            <a:off x="781509" y="1699717"/>
            <a:ext cx="10285730" cy="1692771"/>
          </a:xfrm>
          <a:prstGeom prst="rect">
            <a:avLst/>
          </a:prstGeom>
          <a:noFill/>
          <a:ln w="9525">
            <a:noFill/>
          </a:ln>
        </p:spPr>
        <p:txBody>
          <a:bodyPr wrap="square">
            <a:spAutoFit/>
          </a:bodyPr>
          <a:lstStyle/>
          <a:p>
            <a:pPr indent="266700" fontAlgn="auto"/>
            <a:r>
              <a:rPr lang="zh-CN" altLang="en-US" sz="2400" dirty="0">
                <a:solidFill>
                  <a:schemeClr val="accent5">
                    <a:lumMod val="50000"/>
                  </a:schemeClr>
                </a:solidFill>
                <a:latin typeface="+mn-ea"/>
                <a:cs typeface="黑体" panose="02010609060101010101" pitchFamily="49" charset="-122"/>
              </a:rPr>
              <a:t>一级标题：</a:t>
            </a:r>
            <a:endParaRPr lang="en-US" altLang="zh-CN" sz="2400" dirty="0">
              <a:solidFill>
                <a:schemeClr val="accent5">
                  <a:lumMod val="50000"/>
                </a:schemeClr>
              </a:solidFill>
              <a:latin typeface="+mn-ea"/>
              <a:cs typeface="黑体" panose="02010609060101010101" pitchFamily="49" charset="-122"/>
            </a:endParaRPr>
          </a:p>
          <a:p>
            <a:pPr indent="266700" fontAlgn="auto"/>
            <a:r>
              <a:rPr lang="zh-CN" altLang="en-US" sz="2800" dirty="0">
                <a:solidFill>
                  <a:schemeClr val="tx1">
                    <a:lumMod val="85000"/>
                    <a:lumOff val="15000"/>
                  </a:schemeClr>
                </a:solidFill>
                <a:latin typeface="+mn-ea"/>
                <a:cs typeface="黑体" panose="02010609060101010101" pitchFamily="49" charset="-122"/>
              </a:rPr>
              <a:t>  </a:t>
            </a:r>
            <a:endParaRPr lang="en-US" altLang="zh-CN" sz="2800" dirty="0">
              <a:solidFill>
                <a:schemeClr val="tx1">
                  <a:lumMod val="85000"/>
                  <a:lumOff val="15000"/>
                </a:schemeClr>
              </a:solidFill>
              <a:latin typeface="+mn-ea"/>
              <a:cs typeface="黑体" panose="02010609060101010101" pitchFamily="49" charset="-122"/>
            </a:endParaRPr>
          </a:p>
          <a:p>
            <a:pPr indent="266700" fontAlgn="auto"/>
            <a:endParaRPr lang="en-US" altLang="zh-CN" sz="2800" dirty="0">
              <a:solidFill>
                <a:schemeClr val="tx1">
                  <a:lumMod val="85000"/>
                  <a:lumOff val="15000"/>
                </a:schemeClr>
              </a:solidFill>
              <a:latin typeface="+mn-ea"/>
              <a:cs typeface="黑体" panose="02010609060101010101" pitchFamily="49" charset="-122"/>
            </a:endParaRPr>
          </a:p>
          <a:p>
            <a:pPr indent="266700" fontAlgn="auto"/>
            <a:r>
              <a:rPr lang="zh-CN" altLang="en-US" sz="2400" dirty="0">
                <a:solidFill>
                  <a:schemeClr val="accent5">
                    <a:lumMod val="50000"/>
                  </a:schemeClr>
                </a:solidFill>
                <a:latin typeface="+mn-ea"/>
                <a:cs typeface="黑体" panose="02010609060101010101" pitchFamily="49" charset="-122"/>
              </a:rPr>
              <a:t>二级标题：</a:t>
            </a:r>
            <a:endParaRPr lang="en-US" altLang="zh-CN" sz="2400" dirty="0">
              <a:solidFill>
                <a:schemeClr val="accent5">
                  <a:lumMod val="50000"/>
                </a:schemeClr>
              </a:solidFill>
              <a:latin typeface="+mn-ea"/>
              <a:cs typeface="黑体" panose="02010609060101010101" pitchFamily="49" charset="-122"/>
            </a:endParaRPr>
          </a:p>
        </p:txBody>
      </p:sp>
      <p:graphicFrame>
        <p:nvGraphicFramePr>
          <p:cNvPr id="5" name="对象 4"/>
          <p:cNvGraphicFramePr>
            <a:graphicFrameLocks noChangeAspect="1"/>
          </p:cNvGraphicFramePr>
          <p:nvPr/>
        </p:nvGraphicFramePr>
        <p:xfrm>
          <a:off x="1046031" y="4865172"/>
          <a:ext cx="3016250" cy="533400"/>
        </p:xfrm>
        <a:graphic>
          <a:graphicData uri="http://schemas.openxmlformats.org/presentationml/2006/ole">
            <mc:AlternateContent xmlns:mc="http://schemas.openxmlformats.org/markup-compatibility/2006">
              <mc:Choice xmlns:v="urn:schemas-microsoft-com:vml" Requires="v">
                <p:oleObj spid="_x0000_s2212" name="包装程序外壳对象" showAsIcon="1" r:id="rId4" imgW="3000375" imgH="523875" progId="Package">
                  <p:embed/>
                </p:oleObj>
              </mc:Choice>
              <mc:Fallback>
                <p:oleObj name="包装程序外壳对象" showAsIcon="1" r:id="rId4" imgW="3000375" imgH="523875" progId="Package">
                  <p:embed/>
                  <p:pic>
                    <p:nvPicPr>
                      <p:cNvPr id="0" name="图片 2189"/>
                      <p:cNvPicPr/>
                      <p:nvPr/>
                    </p:nvPicPr>
                    <p:blipFill>
                      <a:blip r:embed="rId5"/>
                      <a:stretch>
                        <a:fillRect/>
                      </a:stretch>
                    </p:blipFill>
                    <p:spPr>
                      <a:xfrm>
                        <a:off x="1046031" y="4865172"/>
                        <a:ext cx="3016250" cy="533400"/>
                      </a:xfrm>
                      <a:prstGeom prst="rect">
                        <a:avLst/>
                      </a:prstGeom>
                    </p:spPr>
                  </p:pic>
                </p:oleObj>
              </mc:Fallback>
            </mc:AlternateContent>
          </a:graphicData>
        </a:graphic>
      </p:graphicFrame>
      <p:grpSp>
        <p:nvGrpSpPr>
          <p:cNvPr id="7" name="组合 6"/>
          <p:cNvGrpSpPr/>
          <p:nvPr/>
        </p:nvGrpSpPr>
        <p:grpSpPr>
          <a:xfrm>
            <a:off x="2778211" y="1145195"/>
            <a:ext cx="6635578" cy="1109044"/>
            <a:chOff x="3279913" y="488294"/>
            <a:chExt cx="6635578" cy="1109044"/>
          </a:xfrm>
        </p:grpSpPr>
        <p:grpSp>
          <p:nvGrpSpPr>
            <p:cNvPr id="8" name="组合 7"/>
            <p:cNvGrpSpPr/>
            <p:nvPr/>
          </p:nvGrpSpPr>
          <p:grpSpPr>
            <a:xfrm>
              <a:off x="3279913" y="909457"/>
              <a:ext cx="6635578" cy="687881"/>
              <a:chOff x="3279913" y="909457"/>
              <a:chExt cx="6635578" cy="687881"/>
            </a:xfrm>
          </p:grpSpPr>
          <p:sp>
            <p:nvSpPr>
              <p:cNvPr id="163" name="矩形: 圆角 162"/>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64" name="文本框 163"/>
              <p:cNvSpPr txBox="1"/>
              <p:nvPr/>
            </p:nvSpPr>
            <p:spPr>
              <a:xfrm>
                <a:off x="4648956" y="1032190"/>
                <a:ext cx="5059680" cy="534035"/>
              </a:xfrm>
              <a:prstGeom prst="rect">
                <a:avLst/>
              </a:prstGeom>
              <a:noFill/>
            </p:spPr>
            <p:txBody>
              <a:bodyPr wrap="none" rtlCol="0" anchor="t">
                <a:spAutoFit/>
              </a:bodyPr>
              <a:lstStyle/>
              <a:p>
                <a:pPr marR="0" lvl="0" indent="0" algn="l" defTabSz="914400" rtl="0" eaLnBrk="1" fontAlgn="base" latinLnBrk="0" hangingPunct="1">
                  <a:lnSpc>
                    <a:spcPct val="90000"/>
                  </a:lnSpc>
                  <a:spcBef>
                    <a:spcPts val="1000"/>
                  </a:spcBef>
                  <a:spcAft>
                    <a:spcPct val="0"/>
                  </a:spcAft>
                  <a:buClrTx/>
                  <a:buSzTx/>
                  <a:buFont typeface="Wingdings" panose="05000000000000000000" charset="0"/>
                  <a:buNone/>
                  <a:defRPr/>
                </a:pP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信息安全斗争的</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技术</a:t>
                </a: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和</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艺术</a:t>
                </a:r>
              </a:p>
            </p:txBody>
          </p:sp>
        </p:grpSp>
        <p:grpSp>
          <p:nvGrpSpPr>
            <p:cNvPr id="9"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459237" y="488294"/>
              <a:ext cx="1104746" cy="1087791"/>
              <a:chOff x="3950910" y="1316832"/>
              <a:chExt cx="4290179" cy="4224337"/>
            </a:xfrm>
          </p:grpSpPr>
          <p:sp>
            <p:nvSpPr>
              <p:cNvPr id="10"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1"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5" name="组合 164"/>
          <p:cNvGrpSpPr/>
          <p:nvPr/>
        </p:nvGrpSpPr>
        <p:grpSpPr>
          <a:xfrm>
            <a:off x="2800789" y="2568153"/>
            <a:ext cx="6170150" cy="840284"/>
            <a:chOff x="3135993" y="1051060"/>
            <a:chExt cx="6170150" cy="840284"/>
          </a:xfrm>
        </p:grpSpPr>
        <p:sp>
          <p:nvSpPr>
            <p:cNvPr id="166" name="矩形: 圆角 165"/>
            <p:cNvSpPr/>
            <p:nvPr/>
          </p:nvSpPr>
          <p:spPr>
            <a:xfrm>
              <a:off x="3839426" y="1280937"/>
              <a:ext cx="54667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7" name="矩形 166"/>
            <p:cNvSpPr/>
            <p:nvPr/>
          </p:nvSpPr>
          <p:spPr>
            <a:xfrm>
              <a:off x="3972879" y="1333399"/>
              <a:ext cx="5211683"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信息隐藏技术和密码技术的区别</a:t>
              </a:r>
            </a:p>
          </p:txBody>
        </p:sp>
        <p:sp>
          <p:nvSpPr>
            <p:cNvPr id="168" name="矩形 167"/>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69" name="直接连接符 168"/>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9636839" y="1686190"/>
            <a:ext cx="2146742" cy="369332"/>
          </a:xfrm>
          <a:prstGeom prst="rect">
            <a:avLst/>
          </a:prstGeom>
        </p:spPr>
        <p:txBody>
          <a:bodyPr wrap="none">
            <a:spAutoFit/>
          </a:bodyPr>
          <a:lstStyle/>
          <a:p>
            <a:r>
              <a:rPr lang="zh-CN" altLang="en-US" dirty="0"/>
              <a:t>思源黑体 CN Heavy</a:t>
            </a:r>
          </a:p>
        </p:txBody>
      </p:sp>
      <p:sp>
        <p:nvSpPr>
          <p:cNvPr id="171" name="矩形 170"/>
          <p:cNvSpPr/>
          <p:nvPr/>
        </p:nvSpPr>
        <p:spPr>
          <a:xfrm>
            <a:off x="9231435" y="2927436"/>
            <a:ext cx="2146742" cy="369332"/>
          </a:xfrm>
          <a:prstGeom prst="rect">
            <a:avLst/>
          </a:prstGeom>
        </p:spPr>
        <p:txBody>
          <a:bodyPr wrap="none">
            <a:spAutoFit/>
          </a:bodyPr>
          <a:lstStyle/>
          <a:p>
            <a:r>
              <a:rPr lang="zh-CN" altLang="en-US" dirty="0"/>
              <a:t>思源黑体 CN Heavy</a:t>
            </a:r>
          </a:p>
        </p:txBody>
      </p:sp>
      <p:graphicFrame>
        <p:nvGraphicFramePr>
          <p:cNvPr id="172" name="对象 171"/>
          <p:cNvGraphicFramePr>
            <a:graphicFrameLocks noChangeAspect="1"/>
          </p:cNvGraphicFramePr>
          <p:nvPr/>
        </p:nvGraphicFramePr>
        <p:xfrm>
          <a:off x="3972557" y="4856858"/>
          <a:ext cx="2347913" cy="533400"/>
        </p:xfrm>
        <a:graphic>
          <a:graphicData uri="http://schemas.openxmlformats.org/presentationml/2006/ole">
            <mc:AlternateContent xmlns:mc="http://schemas.openxmlformats.org/markup-compatibility/2006">
              <mc:Choice xmlns:v="urn:schemas-microsoft-com:vml" Requires="v">
                <p:oleObj spid="_x0000_s2213" name="包装程序外壳对象" showAsIcon="1" r:id="rId6" imgW="2333625" imgH="523875" progId="Package">
                  <p:embed/>
                </p:oleObj>
              </mc:Choice>
              <mc:Fallback>
                <p:oleObj name="包装程序外壳对象" showAsIcon="1" r:id="rId6" imgW="2333625" imgH="523875" progId="Package">
                  <p:embed/>
                  <p:pic>
                    <p:nvPicPr>
                      <p:cNvPr id="0" name="图片 2190"/>
                      <p:cNvPicPr/>
                      <p:nvPr/>
                    </p:nvPicPr>
                    <p:blipFill>
                      <a:blip r:embed="rId7"/>
                      <a:stretch>
                        <a:fillRect/>
                      </a:stretch>
                    </p:blipFill>
                    <p:spPr>
                      <a:xfrm>
                        <a:off x="3972557" y="4856858"/>
                        <a:ext cx="2347913" cy="533400"/>
                      </a:xfrm>
                      <a:prstGeom prst="rect">
                        <a:avLst/>
                      </a:prstGeom>
                    </p:spPr>
                  </p:pic>
                </p:oleObj>
              </mc:Fallback>
            </mc:AlternateContent>
          </a:graphicData>
        </a:graphic>
      </p:graphicFrame>
      <p:graphicFrame>
        <p:nvGraphicFramePr>
          <p:cNvPr id="173" name="对象 172"/>
          <p:cNvGraphicFramePr>
            <a:graphicFrameLocks noChangeAspect="1"/>
          </p:cNvGraphicFramePr>
          <p:nvPr/>
        </p:nvGraphicFramePr>
        <p:xfrm>
          <a:off x="6320470" y="4891583"/>
          <a:ext cx="2528888" cy="533400"/>
        </p:xfrm>
        <a:graphic>
          <a:graphicData uri="http://schemas.openxmlformats.org/presentationml/2006/ole">
            <mc:AlternateContent xmlns:mc="http://schemas.openxmlformats.org/markup-compatibility/2006">
              <mc:Choice xmlns:v="urn:schemas-microsoft-com:vml" Requires="v">
                <p:oleObj spid="_x0000_s2214" name="包装程序外壳对象" showAsIcon="1" r:id="rId8" imgW="2514600" imgH="523875" progId="Package">
                  <p:embed/>
                </p:oleObj>
              </mc:Choice>
              <mc:Fallback>
                <p:oleObj name="包装程序外壳对象" showAsIcon="1" r:id="rId8" imgW="2514600" imgH="523875" progId="Package">
                  <p:embed/>
                  <p:pic>
                    <p:nvPicPr>
                      <p:cNvPr id="0" name="图片 2191"/>
                      <p:cNvPicPr/>
                      <p:nvPr/>
                    </p:nvPicPr>
                    <p:blipFill>
                      <a:blip r:embed="rId9"/>
                      <a:stretch>
                        <a:fillRect/>
                      </a:stretch>
                    </p:blipFill>
                    <p:spPr>
                      <a:xfrm>
                        <a:off x="6320470" y="4891583"/>
                        <a:ext cx="2528888" cy="533400"/>
                      </a:xfrm>
                      <a:prstGeom prst="rect">
                        <a:avLst/>
                      </a:prstGeom>
                    </p:spPr>
                  </p:pic>
                </p:oleObj>
              </mc:Fallback>
            </mc:AlternateContent>
          </a:graphicData>
        </a:graphic>
      </p:graphicFrame>
      <p:graphicFrame>
        <p:nvGraphicFramePr>
          <p:cNvPr id="174" name="对象 173"/>
          <p:cNvGraphicFramePr>
            <a:graphicFrameLocks noChangeAspect="1"/>
          </p:cNvGraphicFramePr>
          <p:nvPr/>
        </p:nvGraphicFramePr>
        <p:xfrm>
          <a:off x="9082801" y="4891583"/>
          <a:ext cx="554038" cy="533400"/>
        </p:xfrm>
        <a:graphic>
          <a:graphicData uri="http://schemas.openxmlformats.org/presentationml/2006/ole">
            <mc:AlternateContent xmlns:mc="http://schemas.openxmlformats.org/markup-compatibility/2006">
              <mc:Choice xmlns:v="urn:schemas-microsoft-com:vml" Requires="v">
                <p:oleObj spid="_x0000_s2215" name="包装程序外壳对象" showAsIcon="1" r:id="rId10" imgW="542925" imgH="523875" progId="Package">
                  <p:embed/>
                </p:oleObj>
              </mc:Choice>
              <mc:Fallback>
                <p:oleObj name="包装程序外壳对象" showAsIcon="1" r:id="rId10" imgW="542925" imgH="523875" progId="Package">
                  <p:embed/>
                  <p:pic>
                    <p:nvPicPr>
                      <p:cNvPr id="0" name="图片 2192"/>
                      <p:cNvPicPr/>
                      <p:nvPr/>
                    </p:nvPicPr>
                    <p:blipFill>
                      <a:blip r:embed="rId11"/>
                      <a:stretch>
                        <a:fillRect/>
                      </a:stretch>
                    </p:blipFill>
                    <p:spPr>
                      <a:xfrm>
                        <a:off x="9082801" y="4891583"/>
                        <a:ext cx="554038" cy="533400"/>
                      </a:xfrm>
                      <a:prstGeom prst="rect">
                        <a:avLst/>
                      </a:prstGeom>
                    </p:spPr>
                  </p:pic>
                </p:oleObj>
              </mc:Fallback>
            </mc:AlternateContent>
          </a:graphicData>
        </a:graphic>
      </p:graphicFrame>
      <p:sp>
        <p:nvSpPr>
          <p:cNvPr id="2" name="矩形 1"/>
          <p:cNvSpPr/>
          <p:nvPr/>
        </p:nvSpPr>
        <p:spPr>
          <a:xfrm>
            <a:off x="1046031" y="3864790"/>
            <a:ext cx="1646605" cy="461665"/>
          </a:xfrm>
          <a:prstGeom prst="rect">
            <a:avLst/>
          </a:prstGeom>
        </p:spPr>
        <p:txBody>
          <a:bodyPr wrap="none">
            <a:spAutoFit/>
          </a:bodyPr>
          <a:lstStyle/>
          <a:p>
            <a:r>
              <a:rPr lang="zh-CN" altLang="en-US" sz="2400" dirty="0"/>
              <a:t>数字   英文</a:t>
            </a:r>
          </a:p>
        </p:txBody>
      </p:sp>
      <p:sp>
        <p:nvSpPr>
          <p:cNvPr id="3" name="矩形 2"/>
          <p:cNvSpPr/>
          <p:nvPr/>
        </p:nvSpPr>
        <p:spPr>
          <a:xfrm>
            <a:off x="2985909" y="3912937"/>
            <a:ext cx="2645148" cy="369332"/>
          </a:xfrm>
          <a:prstGeom prst="rect">
            <a:avLst/>
          </a:prstGeom>
        </p:spPr>
        <p:txBody>
          <a:bodyPr wrap="none">
            <a:spAutoFit/>
          </a:bodyPr>
          <a:lstStyle/>
          <a:p>
            <a:r>
              <a:rPr lang="zh-CN" altLang="en-US" dirty="0"/>
              <a:t>Times New Roman (正文)</a:t>
            </a:r>
          </a:p>
        </p:txBody>
      </p:sp>
      <p:sp>
        <p:nvSpPr>
          <p:cNvPr id="4" name="椭圆 3"/>
          <p:cNvSpPr/>
          <p:nvPr/>
        </p:nvSpPr>
        <p:spPr>
          <a:xfrm>
            <a:off x="1071048" y="291130"/>
            <a:ext cx="798285" cy="798285"/>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p:cNvSpPr/>
          <p:nvPr/>
        </p:nvSpPr>
        <p:spPr>
          <a:xfrm>
            <a:off x="2111973" y="284842"/>
            <a:ext cx="798285" cy="7982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p:cNvSpPr/>
          <p:nvPr/>
        </p:nvSpPr>
        <p:spPr>
          <a:xfrm>
            <a:off x="3152898" y="278554"/>
            <a:ext cx="798285" cy="798285"/>
          </a:xfrm>
          <a:prstGeom prst="ellipse">
            <a:avLst/>
          </a:prstGeom>
          <a:solidFill>
            <a:srgbClr val="E3C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p:cNvSpPr/>
          <p:nvPr/>
        </p:nvSpPr>
        <p:spPr>
          <a:xfrm>
            <a:off x="4193823" y="272266"/>
            <a:ext cx="798285" cy="798285"/>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47"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650"/>
                                        <p:tgtEl>
                                          <p:spTgt spid="7"/>
                                        </p:tgtEl>
                                      </p:cBhvr>
                                    </p:animEffect>
                                    <p:anim calcmode="lin" valueType="num">
                                      <p:cBhvr>
                                        <p:cTn id="11" dur="650" fill="hold"/>
                                        <p:tgtEl>
                                          <p:spTgt spid="7"/>
                                        </p:tgtEl>
                                        <p:attrNameLst>
                                          <p:attrName>ppt_x</p:attrName>
                                        </p:attrNameLst>
                                      </p:cBhvr>
                                      <p:tavLst>
                                        <p:tav tm="0">
                                          <p:val>
                                            <p:strVal val="#ppt_x"/>
                                          </p:val>
                                        </p:tav>
                                        <p:tav tm="100000">
                                          <p:val>
                                            <p:strVal val="#ppt_x"/>
                                          </p:val>
                                        </p:tav>
                                      </p:tavLst>
                                    </p:anim>
                                    <p:anim calcmode="lin" valueType="num">
                                      <p:cBhvr>
                                        <p:cTn id="12" dur="65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7" presetClass="entr" presetSubtype="8" fill="hold" nodeType="afterEffect">
                                  <p:stCondLst>
                                    <p:cond delay="0"/>
                                  </p:stCondLst>
                                  <p:childTnLst>
                                    <p:set>
                                      <p:cBhvr>
                                        <p:cTn id="15" dur="1" fill="hold">
                                          <p:stCondLst>
                                            <p:cond delay="0"/>
                                          </p:stCondLst>
                                        </p:cTn>
                                        <p:tgtEl>
                                          <p:spTgt spid="165"/>
                                        </p:tgtEl>
                                        <p:attrNameLst>
                                          <p:attrName>style.visibility</p:attrName>
                                        </p:attrNameLst>
                                      </p:cBhvr>
                                      <p:to>
                                        <p:strVal val="visible"/>
                                      </p:to>
                                    </p:set>
                                    <p:anim calcmode="lin" valueType="num">
                                      <p:cBhvr>
                                        <p:cTn id="16" dur="500" fill="hold"/>
                                        <p:tgtEl>
                                          <p:spTgt spid="165"/>
                                        </p:tgtEl>
                                        <p:attrNameLst>
                                          <p:attrName>ppt_x</p:attrName>
                                        </p:attrNameLst>
                                      </p:cBhvr>
                                      <p:tavLst>
                                        <p:tav tm="0">
                                          <p:val>
                                            <p:strVal val="#ppt_x-#ppt_w/2"/>
                                          </p:val>
                                        </p:tav>
                                        <p:tav tm="100000">
                                          <p:val>
                                            <p:strVal val="#ppt_x"/>
                                          </p:val>
                                        </p:tav>
                                      </p:tavLst>
                                    </p:anim>
                                    <p:anim calcmode="lin" valueType="num">
                                      <p:cBhvr>
                                        <p:cTn id="17" dur="500" fill="hold"/>
                                        <p:tgtEl>
                                          <p:spTgt spid="165"/>
                                        </p:tgtEl>
                                        <p:attrNameLst>
                                          <p:attrName>ppt_y</p:attrName>
                                        </p:attrNameLst>
                                      </p:cBhvr>
                                      <p:tavLst>
                                        <p:tav tm="0">
                                          <p:val>
                                            <p:strVal val="#ppt_y"/>
                                          </p:val>
                                        </p:tav>
                                        <p:tav tm="100000">
                                          <p:val>
                                            <p:strVal val="#ppt_y"/>
                                          </p:val>
                                        </p:tav>
                                      </p:tavLst>
                                    </p:anim>
                                    <p:anim calcmode="lin" valueType="num">
                                      <p:cBhvr>
                                        <p:cTn id="18" dur="500" fill="hold"/>
                                        <p:tgtEl>
                                          <p:spTgt spid="165"/>
                                        </p:tgtEl>
                                        <p:attrNameLst>
                                          <p:attrName>ppt_w</p:attrName>
                                        </p:attrNameLst>
                                      </p:cBhvr>
                                      <p:tavLst>
                                        <p:tav tm="0">
                                          <p:val>
                                            <p:fltVal val="0"/>
                                          </p:val>
                                        </p:tav>
                                        <p:tav tm="100000">
                                          <p:val>
                                            <p:strVal val="#ppt_w"/>
                                          </p:val>
                                        </p:tav>
                                      </p:tavLst>
                                    </p:anim>
                                    <p:anim calcmode="lin" valueType="num">
                                      <p:cBhvr>
                                        <p:cTn id="19" dur="5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412859" y="2028616"/>
            <a:ext cx="9655207" cy="2800767"/>
          </a:xfrm>
          <a:prstGeom prst="rect">
            <a:avLst/>
          </a:prstGeom>
          <a:noFill/>
        </p:spPr>
        <p:txBody>
          <a:bodyPr wrap="none" rtlCol="0">
            <a:spAutoFit/>
          </a:bodyPr>
          <a:lstStyle/>
          <a:p>
            <a:r>
              <a:rPr lang="en-US" altLang="zh-CN" sz="8800" dirty="0">
                <a:solidFill>
                  <a:srgbClr val="FF0000"/>
                </a:solidFill>
              </a:rPr>
              <a:t>PS:</a:t>
            </a:r>
            <a:r>
              <a:rPr lang="zh-CN" altLang="en-US" sz="8800" dirty="0">
                <a:solidFill>
                  <a:srgbClr val="FF0000"/>
                </a:solidFill>
              </a:rPr>
              <a:t>内容可编辑范围</a:t>
            </a:r>
            <a:endParaRPr lang="en-US" altLang="zh-CN" sz="8800" dirty="0">
              <a:solidFill>
                <a:srgbClr val="FF0000"/>
              </a:solidFill>
            </a:endParaRPr>
          </a:p>
          <a:p>
            <a:r>
              <a:rPr lang="zh-CN" altLang="en-US" sz="8800" dirty="0">
                <a:solidFill>
                  <a:srgbClr val="FF0000"/>
                </a:solidFill>
              </a:rPr>
              <a:t>在异形框内</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1.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7.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透明性&quot;],&quot;CaseSensitive&quot;:false,&quot;FuzzyMatch&quot;:false}]"/>
</p:tagLst>
</file>

<file path=ppt/tags/tag9.xml><?xml version="1.0" encoding="utf-8"?>
<p:tagLst xmlns:a="http://schemas.openxmlformats.org/drawingml/2006/main" xmlns:r="http://schemas.openxmlformats.org/officeDocument/2006/relationships" xmlns:p="http://schemas.openxmlformats.org/presentationml/2006/main">
  <p:tag name="RAINPROBLEM" val="ProblemBody"/>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439</Words>
  <Application>Microsoft Office PowerPoint</Application>
  <PresentationFormat>宽屏</PresentationFormat>
  <Paragraphs>55</Paragraphs>
  <Slides>9</Slides>
  <Notes>6</Notes>
  <HiddenSlides>2</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vt:i4>
      </vt:variant>
    </vt:vector>
  </HeadingPairs>
  <TitlesOfParts>
    <vt:vector size="20" baseType="lpstr">
      <vt:lpstr>Microsoft Yahei</vt:lpstr>
      <vt:lpstr>等线</vt:lpstr>
      <vt:lpstr>黑体</vt:lpstr>
      <vt:lpstr>思源黑体 CN Heavy</vt:lpstr>
      <vt:lpstr>思源黑体 CN Normal</vt:lpstr>
      <vt:lpstr>微软雅黑 Light</vt:lpstr>
      <vt:lpstr>Arial</vt:lpstr>
      <vt:lpstr>Times New Roman</vt:lpstr>
      <vt:lpstr>Wingdings</vt:lpstr>
      <vt:lpstr>Office 主题​​</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帐户</cp:lastModifiedBy>
  <cp:revision>188</cp:revision>
  <dcterms:created xsi:type="dcterms:W3CDTF">2019-09-27T01:23:00Z</dcterms:created>
  <dcterms:modified xsi:type="dcterms:W3CDTF">2021-03-03T13:55:59Z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